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72" r:id="rId4"/>
    <p:sldId id="271" r:id="rId5"/>
    <p:sldId id="273" r:id="rId6"/>
    <p:sldId id="258" r:id="rId7"/>
    <p:sldId id="259" r:id="rId8"/>
    <p:sldId id="260" r:id="rId9"/>
    <p:sldId id="261" r:id="rId10"/>
    <p:sldId id="262" r:id="rId11"/>
    <p:sldId id="263" r:id="rId12"/>
    <p:sldId id="270" r:id="rId13"/>
    <p:sldId id="264" r:id="rId14"/>
    <p:sldId id="276" r:id="rId15"/>
    <p:sldId id="265" r:id="rId16"/>
    <p:sldId id="266" r:id="rId17"/>
    <p:sldId id="267" r:id="rId18"/>
    <p:sldId id="268" r:id="rId19"/>
    <p:sldId id="269" r:id="rId20"/>
  </p:sldIdLst>
  <p:sldSz cx="18288000" cy="10287000"/>
  <p:notesSz cx="6858000" cy="9144000"/>
  <p:embeddedFontLst>
    <p:embeddedFont>
      <p:font typeface="Arimo" panose="020B0604020202020204" pitchFamily="34" charset="0"/>
      <p:regular r:id="rId21"/>
    </p:embeddedFont>
    <p:embeddedFont>
      <p:font typeface="More Sugar" pitchFamily="2" charset="0"/>
      <p:regular r:id="rId22"/>
    </p:embeddedFont>
    <p:embeddedFont>
      <p:font typeface="Poppins" pitchFamily="2" charset="77"/>
      <p:regular r:id="rId23"/>
      <p:bold r:id="rId24"/>
      <p:italic r:id="rId25"/>
      <p:boldItalic r:id="rId26"/>
    </p:embeddedFont>
    <p:embeddedFont>
      <p:font typeface="Poppins Bold" pitchFamily="2" charset="77"/>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autoAdjust="0"/>
    <p:restoredTop sz="94663" autoAdjust="0"/>
  </p:normalViewPr>
  <p:slideViewPr>
    <p:cSldViewPr>
      <p:cViewPr varScale="1">
        <p:scale>
          <a:sx n="66" d="100"/>
          <a:sy n="66" d="100"/>
        </p:scale>
        <p:origin x="98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sv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svg"/><Relationship Id="rId3" Type="http://schemas.openxmlformats.org/officeDocument/2006/relationships/image" Target="../media/image5.svg"/><Relationship Id="rId7" Type="http://schemas.openxmlformats.org/officeDocument/2006/relationships/image" Target="../media/image17.png"/><Relationship Id="rId12" Type="http://schemas.openxmlformats.org/officeDocument/2006/relationships/image" Target="../media/image6.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sv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sv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svg"/><Relationship Id="rId7" Type="http://schemas.openxmlformats.org/officeDocument/2006/relationships/image" Target="../media/image16.png"/><Relationship Id="rId12" Type="http://schemas.openxmlformats.org/officeDocument/2006/relationships/image" Target="../media/image24.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5.sv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jp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9.jpe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0.jp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svg"/><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3533954" y="3557397"/>
            <a:ext cx="3591996" cy="5660739"/>
          </a:xfrm>
          <a:custGeom>
            <a:avLst/>
            <a:gdLst/>
            <a:ahLst/>
            <a:cxnLst/>
            <a:rect l="l" t="t" r="r" b="b"/>
            <a:pathLst>
              <a:path w="3591996" h="5660739">
                <a:moveTo>
                  <a:pt x="0" y="0"/>
                </a:moveTo>
                <a:lnTo>
                  <a:pt x="3591996" y="0"/>
                </a:lnTo>
                <a:lnTo>
                  <a:pt x="3591996" y="5660739"/>
                </a:lnTo>
                <a:lnTo>
                  <a:pt x="0" y="56607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490342" y="315333"/>
            <a:ext cx="2797282" cy="1730992"/>
          </a:xfrm>
          <a:custGeom>
            <a:avLst/>
            <a:gdLst/>
            <a:ahLst/>
            <a:cxnLst/>
            <a:rect l="l" t="t" r="r" b="b"/>
            <a:pathLst>
              <a:path w="2797282" h="1730992">
                <a:moveTo>
                  <a:pt x="0" y="0"/>
                </a:moveTo>
                <a:lnTo>
                  <a:pt x="2797283" y="0"/>
                </a:lnTo>
                <a:lnTo>
                  <a:pt x="2797283" y="1730991"/>
                </a:lnTo>
                <a:lnTo>
                  <a:pt x="0" y="17309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flipH="1">
            <a:off x="-2111953" y="5447904"/>
            <a:ext cx="4544984" cy="5143500"/>
          </a:xfrm>
          <a:custGeom>
            <a:avLst/>
            <a:gdLst/>
            <a:ahLst/>
            <a:cxnLst/>
            <a:rect l="l" t="t" r="r" b="b"/>
            <a:pathLst>
              <a:path w="4544984" h="5143500">
                <a:moveTo>
                  <a:pt x="4544984" y="0"/>
                </a:moveTo>
                <a:lnTo>
                  <a:pt x="0" y="0"/>
                </a:lnTo>
                <a:lnTo>
                  <a:pt x="0" y="5143500"/>
                </a:lnTo>
                <a:lnTo>
                  <a:pt x="4544984" y="5143500"/>
                </a:lnTo>
                <a:lnTo>
                  <a:pt x="4544984"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273771">
            <a:off x="3108854" y="7316282"/>
            <a:ext cx="3142187" cy="2298154"/>
          </a:xfrm>
          <a:custGeom>
            <a:avLst/>
            <a:gdLst/>
            <a:ahLst/>
            <a:cxnLst/>
            <a:rect l="l" t="t" r="r" b="b"/>
            <a:pathLst>
              <a:path w="3142187" h="2298154">
                <a:moveTo>
                  <a:pt x="0" y="0"/>
                </a:moveTo>
                <a:lnTo>
                  <a:pt x="3142186" y="0"/>
                </a:lnTo>
                <a:lnTo>
                  <a:pt x="3142186" y="2298154"/>
                </a:lnTo>
                <a:lnTo>
                  <a:pt x="0" y="229815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5892614" y="2217774"/>
            <a:ext cx="6951068" cy="2553982"/>
          </a:xfrm>
          <a:prstGeom prst="rect">
            <a:avLst/>
          </a:prstGeom>
        </p:spPr>
        <p:txBody>
          <a:bodyPr lIns="0" tIns="0" rIns="0" bIns="0" rtlCol="0" anchor="t">
            <a:spAutoFit/>
          </a:bodyPr>
          <a:lstStyle/>
          <a:p>
            <a:pPr algn="ctr">
              <a:lnSpc>
                <a:spcPts val="9800"/>
              </a:lnSpc>
            </a:pPr>
            <a:r>
              <a:rPr lang="en-US" sz="9800">
                <a:solidFill>
                  <a:srgbClr val="000000"/>
                </a:solidFill>
                <a:latin typeface="More Sugar"/>
                <a:ea typeface="More Sugar"/>
                <a:cs typeface="More Sugar"/>
                <a:sym typeface="More Sugar"/>
              </a:rPr>
              <a:t>LEADER TRAINING</a:t>
            </a:r>
          </a:p>
        </p:txBody>
      </p:sp>
      <p:sp>
        <p:nvSpPr>
          <p:cNvPr id="12" name="TextBox 12"/>
          <p:cNvSpPr txBox="1"/>
          <p:nvPr/>
        </p:nvSpPr>
        <p:spPr>
          <a:xfrm>
            <a:off x="4601689" y="4938165"/>
            <a:ext cx="9532918" cy="1965325"/>
          </a:xfrm>
          <a:prstGeom prst="rect">
            <a:avLst/>
          </a:prstGeom>
        </p:spPr>
        <p:txBody>
          <a:bodyPr lIns="0" tIns="0" rIns="0" bIns="0" rtlCol="0" anchor="t">
            <a:spAutoFit/>
          </a:bodyPr>
          <a:lstStyle/>
          <a:p>
            <a:pPr algn="ctr">
              <a:lnSpc>
                <a:spcPts val="5000"/>
              </a:lnSpc>
            </a:pPr>
            <a:r>
              <a:rPr lang="en-US" sz="5000" b="1">
                <a:solidFill>
                  <a:srgbClr val="000000"/>
                </a:solidFill>
                <a:latin typeface="Poppins Bold"/>
                <a:ea typeface="Poppins Bold"/>
                <a:cs typeface="Poppins Bold"/>
                <a:sym typeface="Poppins Bold"/>
              </a:rPr>
              <a:t>Our vision : </a:t>
            </a:r>
          </a:p>
          <a:p>
            <a:pPr algn="ctr">
              <a:lnSpc>
                <a:spcPts val="5000"/>
              </a:lnSpc>
            </a:pPr>
            <a:r>
              <a:rPr lang="en-US" sz="5000" b="1">
                <a:solidFill>
                  <a:srgbClr val="000000"/>
                </a:solidFill>
                <a:latin typeface="Poppins Bold"/>
                <a:ea typeface="Poppins Bold"/>
                <a:cs typeface="Poppins Bold"/>
                <a:sym typeface="Poppins Bold"/>
              </a:rPr>
              <a:t>“To demonstrate God’s love to all who come to camp”</a:t>
            </a:r>
          </a:p>
        </p:txBody>
      </p:sp>
      <p:sp>
        <p:nvSpPr>
          <p:cNvPr id="13" name="Freeform 13"/>
          <p:cNvSpPr/>
          <p:nvPr/>
        </p:nvSpPr>
        <p:spPr>
          <a:xfrm>
            <a:off x="8331796" y="5538"/>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986" y="-86507"/>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2009566" y="715310"/>
            <a:ext cx="10691788" cy="1094104"/>
          </a:xfrm>
          <a:prstGeom prst="rect">
            <a:avLst/>
          </a:prstGeom>
        </p:spPr>
        <p:txBody>
          <a:bodyPr lIns="0" tIns="0" rIns="0" bIns="0" rtlCol="0" anchor="t">
            <a:spAutoFit/>
          </a:bodyPr>
          <a:lstStyle/>
          <a:p>
            <a:pPr algn="l">
              <a:lnSpc>
                <a:spcPts val="8199"/>
              </a:lnSpc>
            </a:pPr>
            <a:r>
              <a:rPr lang="en-US" sz="8199" dirty="0">
                <a:solidFill>
                  <a:srgbClr val="000000"/>
                </a:solidFill>
                <a:latin typeface="More Sugar"/>
                <a:ea typeface="More Sugar"/>
                <a:cs typeface="More Sugar"/>
                <a:sym typeface="More Sugar"/>
              </a:rPr>
              <a:t>Disclosures</a:t>
            </a:r>
          </a:p>
        </p:txBody>
      </p:sp>
      <p:sp>
        <p:nvSpPr>
          <p:cNvPr id="8" name="TextBox 8"/>
          <p:cNvSpPr txBox="1"/>
          <p:nvPr/>
        </p:nvSpPr>
        <p:spPr>
          <a:xfrm>
            <a:off x="1999838" y="2181887"/>
            <a:ext cx="15249734" cy="5923225"/>
          </a:xfrm>
          <a:prstGeom prst="rect">
            <a:avLst/>
          </a:prstGeom>
        </p:spPr>
        <p:txBody>
          <a:bodyPr lIns="0" tIns="0" rIns="0" bIns="0" rtlCol="0" anchor="t">
            <a:spAutoFit/>
          </a:bodyPr>
          <a:lstStyle/>
          <a:p>
            <a:pPr marL="518157" lvl="1" indent="-259078" algn="l">
              <a:lnSpc>
                <a:spcPts val="3359"/>
              </a:lnSpc>
              <a:buFont typeface="Arial"/>
              <a:buChar char="•"/>
            </a:pPr>
            <a:r>
              <a:rPr lang="en-US" sz="2399" dirty="0">
                <a:solidFill>
                  <a:srgbClr val="000000"/>
                </a:solidFill>
                <a:latin typeface="Poppins"/>
                <a:ea typeface="Poppins"/>
                <a:cs typeface="Poppins"/>
                <a:sym typeface="Poppins"/>
              </a:rPr>
              <a:t>Due to the close relationships, we develop with our campers there is a chance that </a:t>
            </a:r>
            <a:r>
              <a:rPr lang="en-US" sz="2399" b="1" dirty="0">
                <a:solidFill>
                  <a:srgbClr val="000000"/>
                </a:solidFill>
                <a:latin typeface="Poppins Bold"/>
                <a:ea typeface="Poppins Bold"/>
                <a:cs typeface="Poppins Bold"/>
                <a:sym typeface="Poppins Bold"/>
              </a:rPr>
              <a:t>a camper may disclose that unsafe things are being done or are happening to them at home. While this is unlikely it is important that we are prepared and know what to do if it does happen.</a:t>
            </a:r>
          </a:p>
          <a:p>
            <a:pPr marL="518157" lvl="1" indent="-259078" algn="l">
              <a:lnSpc>
                <a:spcPts val="3359"/>
              </a:lnSpc>
              <a:buFont typeface="Arial"/>
              <a:buChar char="•"/>
            </a:pPr>
            <a:endParaRPr lang="en-US" sz="2800" b="1" dirty="0">
              <a:solidFill>
                <a:srgbClr val="000000"/>
              </a:solidFill>
              <a:latin typeface="Poppins Bold"/>
              <a:ea typeface="Poppins Bold"/>
              <a:cs typeface="Poppins Bold"/>
              <a:sym typeface="Poppins Bold"/>
            </a:endParaRPr>
          </a:p>
          <a:p>
            <a:pPr lvl="0"/>
            <a:r>
              <a:rPr lang="en-US" sz="2400" b="1" dirty="0"/>
              <a:t>Listen</a:t>
            </a:r>
            <a:r>
              <a:rPr lang="en-US" sz="2400" dirty="0"/>
              <a:t> – remain calm and allow the child to speak in their own words.</a:t>
            </a:r>
            <a:endParaRPr lang="en-NZ" sz="2400" dirty="0"/>
          </a:p>
          <a:p>
            <a:pPr lvl="0"/>
            <a:r>
              <a:rPr lang="en-US" sz="2400" b="1" dirty="0"/>
              <a:t>Reassure</a:t>
            </a:r>
            <a:r>
              <a:rPr lang="en-US" sz="2400" dirty="0"/>
              <a:t> – acknowledge that speaking up was the right thing to do.</a:t>
            </a:r>
            <a:endParaRPr lang="en-NZ" sz="2400" dirty="0"/>
          </a:p>
          <a:p>
            <a:pPr lvl="0"/>
            <a:r>
              <a:rPr lang="en-US" sz="2400" b="1" dirty="0"/>
              <a:t>Do not investigate</a:t>
            </a:r>
            <a:r>
              <a:rPr lang="en-US" sz="2400" dirty="0"/>
              <a:t> – avoid leading questions, making assumptions or attempting to establish proof.</a:t>
            </a:r>
            <a:endParaRPr lang="en-NZ" sz="2400" dirty="0"/>
          </a:p>
          <a:p>
            <a:pPr lvl="0"/>
            <a:r>
              <a:rPr lang="en-US" sz="2400" b="1" dirty="0"/>
              <a:t>Do not promise confidentiality</a:t>
            </a:r>
            <a:r>
              <a:rPr lang="en-US" sz="2400" dirty="0"/>
              <a:t> – explain that information may need to be shared with people who can help keep them safe.</a:t>
            </a:r>
            <a:endParaRPr lang="en-NZ" sz="2400" dirty="0"/>
          </a:p>
          <a:p>
            <a:pPr lvl="0"/>
            <a:r>
              <a:rPr lang="en-US" sz="2400" b="1" dirty="0"/>
              <a:t>Do not confront the alleged person</a:t>
            </a:r>
            <a:r>
              <a:rPr lang="en-US" sz="2400" dirty="0"/>
              <a:t>.</a:t>
            </a:r>
            <a:endParaRPr lang="en-NZ" sz="2400" dirty="0"/>
          </a:p>
          <a:p>
            <a:pPr lvl="0"/>
            <a:r>
              <a:rPr lang="en-US" sz="2400" b="1" dirty="0"/>
              <a:t>Record promptly</a:t>
            </a:r>
            <a:r>
              <a:rPr lang="en-US" sz="2400" dirty="0"/>
              <a:t> – document what was seen, heard or disclosed as accurately and promptly as possible.</a:t>
            </a:r>
            <a:endParaRPr lang="en-NZ" sz="2400" dirty="0"/>
          </a:p>
          <a:p>
            <a:pPr lvl="0"/>
            <a:r>
              <a:rPr lang="en-US" sz="2400" b="1" dirty="0"/>
              <a:t>Report immediately</a:t>
            </a:r>
            <a:r>
              <a:rPr lang="en-US" sz="2400" dirty="0"/>
              <a:t> – promptly inform ministry coordinator or camp manager</a:t>
            </a:r>
          </a:p>
          <a:p>
            <a:pPr lvl="0"/>
            <a:endParaRPr lang="en-US" sz="2399" b="1" dirty="0">
              <a:solidFill>
                <a:srgbClr val="000000"/>
              </a:solidFill>
              <a:latin typeface="Poppins Bold"/>
              <a:ea typeface="Poppins Bold"/>
              <a:cs typeface="Poppins Bold"/>
              <a:sym typeface="Poppins Bold"/>
            </a:endParaRP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This </a:t>
            </a:r>
            <a:r>
              <a:rPr lang="en-US" sz="2399" b="1" dirty="0">
                <a:solidFill>
                  <a:srgbClr val="000000"/>
                </a:solidFill>
                <a:latin typeface="Poppins Bold"/>
                <a:ea typeface="Poppins Bold"/>
                <a:cs typeface="Poppins Bold"/>
                <a:sym typeface="Poppins Bold"/>
              </a:rPr>
              <a:t>process also applies for</a:t>
            </a:r>
            <a:r>
              <a:rPr lang="en-US" sz="2399" dirty="0">
                <a:solidFill>
                  <a:srgbClr val="000000"/>
                </a:solidFill>
                <a:latin typeface="Poppins"/>
                <a:ea typeface="Poppins"/>
                <a:cs typeface="Poppins"/>
                <a:sym typeface="Poppins"/>
              </a:rPr>
              <a:t> if another </a:t>
            </a:r>
            <a:r>
              <a:rPr lang="en-US" sz="2399" b="1" dirty="0">
                <a:solidFill>
                  <a:srgbClr val="000000"/>
                </a:solidFill>
                <a:latin typeface="Poppins Bold"/>
                <a:ea typeface="Poppins Bold"/>
                <a:cs typeface="Poppins Bold"/>
                <a:sym typeface="Poppins Bold"/>
              </a:rPr>
              <a:t>leader</a:t>
            </a:r>
            <a:r>
              <a:rPr lang="en-US" sz="2399" dirty="0">
                <a:solidFill>
                  <a:srgbClr val="000000"/>
                </a:solidFill>
                <a:latin typeface="Poppins"/>
                <a:ea typeface="Poppins"/>
                <a:cs typeface="Poppins"/>
                <a:sym typeface="Poppins"/>
              </a:rPr>
              <a:t> discloses something unsafe happening to them.</a:t>
            </a: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If something unsafe is happening to you please reach out to us, we would love to help.</a:t>
            </a:r>
          </a:p>
        </p:txBody>
      </p:sp>
      <p:sp>
        <p:nvSpPr>
          <p:cNvPr id="9" name="Freeform 9"/>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flipH="1">
            <a:off x="15860659" y="97992"/>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449968">
            <a:off x="8611605" y="7600944"/>
            <a:ext cx="2045655" cy="1496165"/>
          </a:xfrm>
          <a:custGeom>
            <a:avLst/>
            <a:gdLst/>
            <a:ahLst/>
            <a:cxnLst/>
            <a:rect l="l" t="t" r="r" b="b"/>
            <a:pathLst>
              <a:path w="2045655" h="1496165">
                <a:moveTo>
                  <a:pt x="0" y="0"/>
                </a:moveTo>
                <a:lnTo>
                  <a:pt x="2045655" y="0"/>
                </a:lnTo>
                <a:lnTo>
                  <a:pt x="2045655" y="1496166"/>
                </a:lnTo>
                <a:lnTo>
                  <a:pt x="0" y="14961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2065052" y="1573622"/>
            <a:ext cx="13518947" cy="973459"/>
          </a:xfrm>
          <a:prstGeom prst="rect">
            <a:avLst/>
          </a:prstGeom>
        </p:spPr>
        <p:txBody>
          <a:bodyPr lIns="0" tIns="0" rIns="0" bIns="0" rtlCol="0" anchor="t">
            <a:spAutoFit/>
          </a:bodyPr>
          <a:lstStyle/>
          <a:p>
            <a:pPr algn="l">
              <a:lnSpc>
                <a:spcPts val="7200"/>
              </a:lnSpc>
            </a:pPr>
            <a:r>
              <a:rPr lang="en-US" sz="7200">
                <a:solidFill>
                  <a:srgbClr val="000000"/>
                </a:solidFill>
                <a:latin typeface="More Sugar"/>
                <a:ea typeface="More Sugar"/>
                <a:cs typeface="More Sugar"/>
                <a:sym typeface="More Sugar"/>
              </a:rPr>
              <a:t>Creating positive team culture</a:t>
            </a:r>
          </a:p>
        </p:txBody>
      </p:sp>
      <p:sp>
        <p:nvSpPr>
          <p:cNvPr id="9" name="TextBox 9"/>
          <p:cNvSpPr txBox="1"/>
          <p:nvPr/>
        </p:nvSpPr>
        <p:spPr>
          <a:xfrm>
            <a:off x="2009566" y="2666607"/>
            <a:ext cx="14399011" cy="4343433"/>
          </a:xfrm>
          <a:prstGeom prst="rect">
            <a:avLst/>
          </a:prstGeom>
        </p:spPr>
        <p:txBody>
          <a:bodyPr lIns="0" tIns="0" rIns="0" bIns="0" rtlCol="0" anchor="t">
            <a:spAutoFit/>
          </a:bodyPr>
          <a:lstStyle/>
          <a:p>
            <a:pPr marL="518157" lvl="1" indent="-259078" algn="l">
              <a:lnSpc>
                <a:spcPts val="3359"/>
              </a:lnSpc>
              <a:buFont typeface="Arial"/>
              <a:buChar char="•"/>
            </a:pPr>
            <a:r>
              <a:rPr lang="en-US" sz="2399" dirty="0">
                <a:solidFill>
                  <a:srgbClr val="000000"/>
                </a:solidFill>
                <a:latin typeface="Poppins"/>
                <a:ea typeface="Poppins"/>
                <a:cs typeface="Poppins"/>
                <a:sym typeface="Poppins"/>
              </a:rPr>
              <a:t>You as leaders set the culture of your team. How you act towards your co-leaders, other helpers and campers is generally the </a:t>
            </a:r>
            <a:r>
              <a:rPr lang="en-US" sz="2399" dirty="0" err="1">
                <a:solidFill>
                  <a:srgbClr val="000000"/>
                </a:solidFill>
                <a:latin typeface="Poppins"/>
                <a:ea typeface="Poppins"/>
                <a:cs typeface="Poppins"/>
                <a:sym typeface="Poppins"/>
              </a:rPr>
              <a:t>behaviour</a:t>
            </a:r>
            <a:r>
              <a:rPr lang="en-US" sz="2399" dirty="0">
                <a:solidFill>
                  <a:srgbClr val="000000"/>
                </a:solidFill>
                <a:latin typeface="Poppins"/>
                <a:ea typeface="Poppins"/>
                <a:cs typeface="Poppins"/>
                <a:sym typeface="Poppins"/>
              </a:rPr>
              <a:t> that will be mirrored. Set expectations early. </a:t>
            </a: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Encourage positive </a:t>
            </a:r>
            <a:r>
              <a:rPr lang="en-US" sz="2399" dirty="0" err="1">
                <a:solidFill>
                  <a:srgbClr val="000000"/>
                </a:solidFill>
                <a:latin typeface="Poppins"/>
                <a:ea typeface="Poppins"/>
                <a:cs typeface="Poppins"/>
                <a:sym typeface="Poppins"/>
              </a:rPr>
              <a:t>behaviour</a:t>
            </a:r>
            <a:endParaRPr lang="en-US" sz="2399" dirty="0">
              <a:solidFill>
                <a:srgbClr val="000000"/>
              </a:solidFill>
              <a:latin typeface="Poppins"/>
              <a:ea typeface="Poppins"/>
              <a:cs typeface="Poppins"/>
              <a:sym typeface="Poppins"/>
            </a:endParaRP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Continued Unwanted </a:t>
            </a:r>
            <a:r>
              <a:rPr lang="en-US" sz="2399" dirty="0" err="1">
                <a:solidFill>
                  <a:srgbClr val="000000"/>
                </a:solidFill>
                <a:latin typeface="Poppins"/>
                <a:ea typeface="Poppins"/>
                <a:cs typeface="Poppins"/>
                <a:sym typeface="Poppins"/>
              </a:rPr>
              <a:t>Behaviour</a:t>
            </a:r>
            <a:r>
              <a:rPr lang="en-US" sz="2399" dirty="0">
                <a:solidFill>
                  <a:srgbClr val="000000"/>
                </a:solidFill>
                <a:latin typeface="Poppins"/>
                <a:ea typeface="Poppins"/>
                <a:cs typeface="Poppins"/>
                <a:sym typeface="Poppins"/>
              </a:rPr>
              <a:t>: Leader &gt; Senior Leader &gt; Levi/Melissa/Dave</a:t>
            </a: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We want to see kids who are behaving negatively as soon as possible (even if that means skipping a few levels)</a:t>
            </a: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Reasons to go straight to Levi / Melissa / Dave include serious physical violence, deliberate serious damage to property, racial or sexually explicit comments, child leaving site / running away.</a:t>
            </a:r>
          </a:p>
        </p:txBody>
      </p:sp>
      <p:sp>
        <p:nvSpPr>
          <p:cNvPr id="10" name="Freeform 10"/>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6" y="9521346"/>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449968">
            <a:off x="8547089" y="8089998"/>
            <a:ext cx="2045655" cy="1496165"/>
          </a:xfrm>
          <a:custGeom>
            <a:avLst/>
            <a:gdLst/>
            <a:ahLst/>
            <a:cxnLst/>
            <a:rect l="l" t="t" r="r" b="b"/>
            <a:pathLst>
              <a:path w="2045655" h="1496165">
                <a:moveTo>
                  <a:pt x="0" y="0"/>
                </a:moveTo>
                <a:lnTo>
                  <a:pt x="2045655" y="0"/>
                </a:lnTo>
                <a:lnTo>
                  <a:pt x="2045655" y="1496166"/>
                </a:lnTo>
                <a:lnTo>
                  <a:pt x="0" y="14961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2197289" y="1357313"/>
            <a:ext cx="13893422" cy="6515174"/>
          </a:xfrm>
          <a:custGeom>
            <a:avLst/>
            <a:gdLst/>
            <a:ahLst/>
            <a:cxnLst/>
            <a:rect l="l" t="t" r="r" b="b"/>
            <a:pathLst>
              <a:path w="8180371" h="3238424">
                <a:moveTo>
                  <a:pt x="0" y="0"/>
                </a:moveTo>
                <a:lnTo>
                  <a:pt x="8180371" y="0"/>
                </a:lnTo>
                <a:lnTo>
                  <a:pt x="8180371" y="3238424"/>
                </a:lnTo>
                <a:lnTo>
                  <a:pt x="0" y="3238424"/>
                </a:lnTo>
                <a:lnTo>
                  <a:pt x="0" y="0"/>
                </a:lnTo>
                <a:close/>
              </a:path>
            </a:pathLst>
          </a:custGeom>
          <a:blipFill>
            <a:blip r:embed="rId4"/>
            <a:stretch>
              <a:fillRect t="-29034" b="-13054"/>
            </a:stretch>
          </a:blipFill>
        </p:spPr>
        <p:txBody>
          <a:bodyPr/>
          <a:lstStyle/>
          <a:p>
            <a:endParaRPr lang="en-US"/>
          </a:p>
        </p:txBody>
      </p:sp>
      <p:sp>
        <p:nvSpPr>
          <p:cNvPr id="10" name="Freeform 10"/>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extLst>
      <p:ext uri="{BB962C8B-B14F-4D97-AF65-F5344CB8AC3E}">
        <p14:creationId xmlns:p14="http://schemas.microsoft.com/office/powerpoint/2010/main" val="2708950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285204">
            <a:off x="10617430" y="7431141"/>
            <a:ext cx="2045655" cy="1496165"/>
          </a:xfrm>
          <a:custGeom>
            <a:avLst/>
            <a:gdLst/>
            <a:ahLst/>
            <a:cxnLst/>
            <a:rect l="l" t="t" r="r" b="b"/>
            <a:pathLst>
              <a:path w="2045655" h="1496165">
                <a:moveTo>
                  <a:pt x="0" y="0"/>
                </a:moveTo>
                <a:lnTo>
                  <a:pt x="2045655" y="0"/>
                </a:lnTo>
                <a:lnTo>
                  <a:pt x="2045655" y="1496165"/>
                </a:lnTo>
                <a:lnTo>
                  <a:pt x="0" y="1496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3331724" y="7703529"/>
            <a:ext cx="2792070" cy="1859433"/>
            <a:chOff x="0" y="0"/>
            <a:chExt cx="3722760" cy="2479244"/>
          </a:xfrm>
        </p:grpSpPr>
        <p:sp>
          <p:nvSpPr>
            <p:cNvPr id="8" name="Freeform 8"/>
            <p:cNvSpPr/>
            <p:nvPr/>
          </p:nvSpPr>
          <p:spPr>
            <a:xfrm>
              <a:off x="684974" y="0"/>
              <a:ext cx="1103351" cy="1344184"/>
            </a:xfrm>
            <a:custGeom>
              <a:avLst/>
              <a:gdLst/>
              <a:ahLst/>
              <a:cxnLst/>
              <a:rect l="l" t="t" r="r" b="b"/>
              <a:pathLst>
                <a:path w="1103351" h="1344184">
                  <a:moveTo>
                    <a:pt x="0" y="0"/>
                  </a:moveTo>
                  <a:lnTo>
                    <a:pt x="1103350" y="0"/>
                  </a:lnTo>
                  <a:lnTo>
                    <a:pt x="1103350" y="1344184"/>
                  </a:lnTo>
                  <a:lnTo>
                    <a:pt x="0" y="1344184"/>
                  </a:lnTo>
                  <a:lnTo>
                    <a:pt x="0" y="0"/>
                  </a:lnTo>
                  <a:close/>
                </a:path>
              </a:pathLst>
            </a:custGeom>
            <a:blipFill>
              <a:blip r:embed="rId4"/>
              <a:stretch>
                <a:fillRect/>
              </a:stretch>
            </a:blipFill>
          </p:spPr>
          <p:txBody>
            <a:bodyPr/>
            <a:lstStyle/>
            <a:p>
              <a:endParaRPr lang="en-US"/>
            </a:p>
          </p:txBody>
        </p:sp>
        <p:sp>
          <p:nvSpPr>
            <p:cNvPr id="9" name="Freeform 9"/>
            <p:cNvSpPr/>
            <p:nvPr/>
          </p:nvSpPr>
          <p:spPr>
            <a:xfrm>
              <a:off x="734981" y="1193748"/>
              <a:ext cx="1252388" cy="1218991"/>
            </a:xfrm>
            <a:custGeom>
              <a:avLst/>
              <a:gdLst/>
              <a:ahLst/>
              <a:cxnLst/>
              <a:rect l="l" t="t" r="r" b="b"/>
              <a:pathLst>
                <a:path w="1252388" h="1218991">
                  <a:moveTo>
                    <a:pt x="0" y="0"/>
                  </a:moveTo>
                  <a:lnTo>
                    <a:pt x="1252388" y="0"/>
                  </a:lnTo>
                  <a:lnTo>
                    <a:pt x="1252388" y="1218991"/>
                  </a:lnTo>
                  <a:lnTo>
                    <a:pt x="0" y="1218991"/>
                  </a:lnTo>
                  <a:lnTo>
                    <a:pt x="0" y="0"/>
                  </a:lnTo>
                  <a:close/>
                </a:path>
              </a:pathLst>
            </a:custGeom>
            <a:blipFill>
              <a:blip r:embed="rId5"/>
              <a:stretch>
                <a:fillRect/>
              </a:stretch>
            </a:blipFill>
          </p:spPr>
          <p:txBody>
            <a:bodyPr/>
            <a:lstStyle/>
            <a:p>
              <a:endParaRPr lang="en-US"/>
            </a:p>
          </p:txBody>
        </p:sp>
        <p:sp>
          <p:nvSpPr>
            <p:cNvPr id="10" name="Freeform 10"/>
            <p:cNvSpPr/>
            <p:nvPr/>
          </p:nvSpPr>
          <p:spPr>
            <a:xfrm>
              <a:off x="0" y="600389"/>
              <a:ext cx="1236649" cy="1344184"/>
            </a:xfrm>
            <a:custGeom>
              <a:avLst/>
              <a:gdLst/>
              <a:ahLst/>
              <a:cxnLst/>
              <a:rect l="l" t="t" r="r" b="b"/>
              <a:pathLst>
                <a:path w="1236649" h="1344184">
                  <a:moveTo>
                    <a:pt x="0" y="0"/>
                  </a:moveTo>
                  <a:lnTo>
                    <a:pt x="1236649" y="0"/>
                  </a:lnTo>
                  <a:lnTo>
                    <a:pt x="1236649" y="1344183"/>
                  </a:lnTo>
                  <a:lnTo>
                    <a:pt x="0" y="1344183"/>
                  </a:lnTo>
                  <a:lnTo>
                    <a:pt x="0" y="0"/>
                  </a:lnTo>
                  <a:close/>
                </a:path>
              </a:pathLst>
            </a:custGeom>
            <a:blipFill>
              <a:blip r:embed="rId6"/>
              <a:stretch>
                <a:fillRect/>
              </a:stretch>
            </a:blipFill>
          </p:spPr>
          <p:txBody>
            <a:bodyPr/>
            <a:lstStyle/>
            <a:p>
              <a:endParaRPr lang="en-US"/>
            </a:p>
          </p:txBody>
        </p:sp>
        <p:sp>
          <p:nvSpPr>
            <p:cNvPr id="11" name="Freeform 11"/>
            <p:cNvSpPr/>
            <p:nvPr/>
          </p:nvSpPr>
          <p:spPr>
            <a:xfrm>
              <a:off x="2290802" y="119515"/>
              <a:ext cx="1184562" cy="1344184"/>
            </a:xfrm>
            <a:custGeom>
              <a:avLst/>
              <a:gdLst/>
              <a:ahLst/>
              <a:cxnLst/>
              <a:rect l="l" t="t" r="r" b="b"/>
              <a:pathLst>
                <a:path w="1184562" h="1344184">
                  <a:moveTo>
                    <a:pt x="0" y="0"/>
                  </a:moveTo>
                  <a:lnTo>
                    <a:pt x="1184562" y="0"/>
                  </a:lnTo>
                  <a:lnTo>
                    <a:pt x="1184562" y="1344183"/>
                  </a:lnTo>
                  <a:lnTo>
                    <a:pt x="0" y="1344183"/>
                  </a:lnTo>
                  <a:lnTo>
                    <a:pt x="0" y="0"/>
                  </a:lnTo>
                  <a:close/>
                </a:path>
              </a:pathLst>
            </a:custGeom>
            <a:blipFill>
              <a:blip r:embed="rId7"/>
              <a:stretch>
                <a:fillRect/>
              </a:stretch>
            </a:blipFill>
          </p:spPr>
          <p:txBody>
            <a:bodyPr/>
            <a:lstStyle/>
            <a:p>
              <a:endParaRPr lang="en-US"/>
            </a:p>
          </p:txBody>
        </p:sp>
        <p:sp>
          <p:nvSpPr>
            <p:cNvPr id="12" name="Freeform 12"/>
            <p:cNvSpPr/>
            <p:nvPr/>
          </p:nvSpPr>
          <p:spPr>
            <a:xfrm>
              <a:off x="2505154" y="932920"/>
              <a:ext cx="1217606" cy="1344184"/>
            </a:xfrm>
            <a:custGeom>
              <a:avLst/>
              <a:gdLst/>
              <a:ahLst/>
              <a:cxnLst/>
              <a:rect l="l" t="t" r="r" b="b"/>
              <a:pathLst>
                <a:path w="1217606" h="1344184">
                  <a:moveTo>
                    <a:pt x="0" y="0"/>
                  </a:moveTo>
                  <a:lnTo>
                    <a:pt x="1217606" y="0"/>
                  </a:lnTo>
                  <a:lnTo>
                    <a:pt x="1217606" y="1344184"/>
                  </a:lnTo>
                  <a:lnTo>
                    <a:pt x="0" y="1344184"/>
                  </a:lnTo>
                  <a:lnTo>
                    <a:pt x="0" y="0"/>
                  </a:lnTo>
                  <a:close/>
                </a:path>
              </a:pathLst>
            </a:custGeom>
            <a:blipFill>
              <a:blip r:embed="rId8"/>
              <a:stretch>
                <a:fillRect/>
              </a:stretch>
            </a:blipFill>
          </p:spPr>
          <p:txBody>
            <a:bodyPr/>
            <a:lstStyle/>
            <a:p>
              <a:endParaRPr lang="en-US"/>
            </a:p>
          </p:txBody>
        </p:sp>
        <p:sp>
          <p:nvSpPr>
            <p:cNvPr id="13" name="Freeform 13"/>
            <p:cNvSpPr/>
            <p:nvPr/>
          </p:nvSpPr>
          <p:spPr>
            <a:xfrm>
              <a:off x="1483020" y="260828"/>
              <a:ext cx="1008698" cy="1344184"/>
            </a:xfrm>
            <a:custGeom>
              <a:avLst/>
              <a:gdLst/>
              <a:ahLst/>
              <a:cxnLst/>
              <a:rect l="l" t="t" r="r" b="b"/>
              <a:pathLst>
                <a:path w="1008698" h="1344184">
                  <a:moveTo>
                    <a:pt x="0" y="0"/>
                  </a:moveTo>
                  <a:lnTo>
                    <a:pt x="1008698" y="0"/>
                  </a:lnTo>
                  <a:lnTo>
                    <a:pt x="1008698" y="1344184"/>
                  </a:lnTo>
                  <a:lnTo>
                    <a:pt x="0" y="1344184"/>
                  </a:lnTo>
                  <a:lnTo>
                    <a:pt x="0" y="0"/>
                  </a:lnTo>
                  <a:close/>
                </a:path>
              </a:pathLst>
            </a:custGeom>
            <a:blipFill>
              <a:blip r:embed="rId9"/>
              <a:stretch>
                <a:fillRect/>
              </a:stretch>
            </a:blipFill>
          </p:spPr>
          <p:txBody>
            <a:bodyPr/>
            <a:lstStyle/>
            <a:p>
              <a:endParaRPr lang="en-US"/>
            </a:p>
          </p:txBody>
        </p:sp>
        <p:sp>
          <p:nvSpPr>
            <p:cNvPr id="14" name="Freeform 14"/>
            <p:cNvSpPr/>
            <p:nvPr/>
          </p:nvSpPr>
          <p:spPr>
            <a:xfrm>
              <a:off x="1788324" y="1409901"/>
              <a:ext cx="1325633" cy="1069344"/>
            </a:xfrm>
            <a:custGeom>
              <a:avLst/>
              <a:gdLst/>
              <a:ahLst/>
              <a:cxnLst/>
              <a:rect l="l" t="t" r="r" b="b"/>
              <a:pathLst>
                <a:path w="1325633" h="1069344">
                  <a:moveTo>
                    <a:pt x="0" y="0"/>
                  </a:moveTo>
                  <a:lnTo>
                    <a:pt x="1325633" y="0"/>
                  </a:lnTo>
                  <a:lnTo>
                    <a:pt x="1325633" y="1069343"/>
                  </a:lnTo>
                  <a:lnTo>
                    <a:pt x="0" y="1069343"/>
                  </a:lnTo>
                  <a:lnTo>
                    <a:pt x="0" y="0"/>
                  </a:lnTo>
                  <a:close/>
                </a:path>
              </a:pathLst>
            </a:custGeom>
            <a:blipFill>
              <a:blip r:embed="rId10"/>
              <a:stretch>
                <a:fillRect/>
              </a:stretch>
            </a:blipFill>
          </p:spPr>
          <p:txBody>
            <a:bodyPr/>
            <a:lstStyle/>
            <a:p>
              <a:endParaRPr lang="en-US"/>
            </a:p>
          </p:txBody>
        </p:sp>
      </p:grpSp>
      <p:sp>
        <p:nvSpPr>
          <p:cNvPr id="15" name="TextBox 15"/>
          <p:cNvSpPr txBox="1"/>
          <p:nvPr/>
        </p:nvSpPr>
        <p:spPr>
          <a:xfrm>
            <a:off x="2009566" y="2666607"/>
            <a:ext cx="14399011" cy="3777615"/>
          </a:xfrm>
          <a:prstGeom prst="rect">
            <a:avLst/>
          </a:prstGeom>
        </p:spPr>
        <p:txBody>
          <a:bodyPr lIns="0" tIns="0" rIns="0" bIns="0" rtlCol="0" anchor="t">
            <a:spAutoFit/>
          </a:bodyPr>
          <a:lstStyle/>
          <a:p>
            <a:pPr marL="518157" lvl="1" indent="-259078" algn="l">
              <a:lnSpc>
                <a:spcPts val="3359"/>
              </a:lnSpc>
              <a:buFont typeface="Arial"/>
              <a:buChar char="•"/>
            </a:pPr>
            <a:r>
              <a:rPr lang="en-US" sz="2399" dirty="0">
                <a:solidFill>
                  <a:srgbClr val="000000"/>
                </a:solidFill>
                <a:latin typeface="Poppins"/>
                <a:ea typeface="Poppins"/>
                <a:cs typeface="Poppins"/>
                <a:sym typeface="Poppins"/>
              </a:rPr>
              <a:t>Ephesians 4:29 – “Do not let any unwholesome talk come out of your mouths, but only what is helpful for building up others according to their needs, that it may benefit those who listen.”</a:t>
            </a: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Camp is not a place for gossip or unwholesome talk of any kind about anyone</a:t>
            </a: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Ensure discussions about bad behavior are about the behavior and not the camper, hate the behavior but love the person e.g. “Gregg keeps swearing at other members of the group, it’s really frustrating” vs “Gregg is the worst camper in our group, he’s an idiot”</a:t>
            </a:r>
          </a:p>
          <a:p>
            <a:pPr marL="518157" lvl="1" indent="-259078" algn="l">
              <a:lnSpc>
                <a:spcPts val="3359"/>
              </a:lnSpc>
              <a:buFont typeface="Arial"/>
              <a:buChar char="•"/>
            </a:pPr>
            <a:r>
              <a:rPr lang="en-US" sz="2399" dirty="0">
                <a:solidFill>
                  <a:srgbClr val="000000"/>
                </a:solidFill>
                <a:latin typeface="Poppins"/>
                <a:ea typeface="Poppins"/>
                <a:cs typeface="Poppins"/>
                <a:sym typeface="Poppins"/>
              </a:rPr>
              <a:t>Keep talk in the leaders lounge camp appropriate, if you wouldn’t talk about it in front of your campers don’t talk about it all.</a:t>
            </a:r>
          </a:p>
        </p:txBody>
      </p:sp>
      <p:sp>
        <p:nvSpPr>
          <p:cNvPr id="16" name="Freeform 16"/>
          <p:cNvSpPr/>
          <p:nvPr/>
        </p:nvSpPr>
        <p:spPr>
          <a:xfrm rot="334637" flipH="1">
            <a:off x="6506973" y="8536707"/>
            <a:ext cx="1306487" cy="945570"/>
          </a:xfrm>
          <a:custGeom>
            <a:avLst/>
            <a:gdLst/>
            <a:ahLst/>
            <a:cxnLst/>
            <a:rect l="l" t="t" r="r" b="b"/>
            <a:pathLst>
              <a:path w="1306487" h="945570">
                <a:moveTo>
                  <a:pt x="1306488" y="0"/>
                </a:moveTo>
                <a:lnTo>
                  <a:pt x="0" y="0"/>
                </a:lnTo>
                <a:lnTo>
                  <a:pt x="0" y="945571"/>
                </a:lnTo>
                <a:lnTo>
                  <a:pt x="1306488" y="945571"/>
                </a:lnTo>
                <a:lnTo>
                  <a:pt x="1306488"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TextBox 17"/>
          <p:cNvSpPr txBox="1"/>
          <p:nvPr/>
        </p:nvSpPr>
        <p:spPr>
          <a:xfrm>
            <a:off x="2065052" y="1573622"/>
            <a:ext cx="13518947" cy="973459"/>
          </a:xfrm>
          <a:prstGeom prst="rect">
            <a:avLst/>
          </a:prstGeom>
        </p:spPr>
        <p:txBody>
          <a:bodyPr lIns="0" tIns="0" rIns="0" bIns="0" rtlCol="0" anchor="t">
            <a:spAutoFit/>
          </a:bodyPr>
          <a:lstStyle/>
          <a:p>
            <a:pPr algn="l">
              <a:lnSpc>
                <a:spcPts val="7200"/>
              </a:lnSpc>
            </a:pPr>
            <a:r>
              <a:rPr lang="en-US" sz="7200">
                <a:solidFill>
                  <a:srgbClr val="000000"/>
                </a:solidFill>
                <a:latin typeface="More Sugar"/>
                <a:ea typeface="More Sugar"/>
                <a:cs typeface="More Sugar"/>
                <a:sym typeface="More Sugar"/>
              </a:rPr>
              <a:t>Gossip / bad chat</a:t>
            </a:r>
          </a:p>
        </p:txBody>
      </p:sp>
      <p:sp>
        <p:nvSpPr>
          <p:cNvPr id="18" name="TextBox 18"/>
          <p:cNvSpPr txBox="1"/>
          <p:nvPr/>
        </p:nvSpPr>
        <p:spPr>
          <a:xfrm>
            <a:off x="5809684" y="7095487"/>
            <a:ext cx="3460302" cy="1436371"/>
          </a:xfrm>
          <a:prstGeom prst="rect">
            <a:avLst/>
          </a:prstGeom>
        </p:spPr>
        <p:txBody>
          <a:bodyPr lIns="0" tIns="0" rIns="0" bIns="0" rtlCol="0" anchor="t">
            <a:spAutoFit/>
          </a:bodyPr>
          <a:lstStyle/>
          <a:p>
            <a:pPr algn="ctr">
              <a:lnSpc>
                <a:spcPts val="3779"/>
              </a:lnSpc>
              <a:spcBef>
                <a:spcPct val="0"/>
              </a:spcBef>
            </a:pPr>
            <a:r>
              <a:rPr lang="en-US" sz="2699" dirty="0">
                <a:solidFill>
                  <a:srgbClr val="000000"/>
                </a:solidFill>
                <a:latin typeface="Poppins"/>
                <a:ea typeface="Poppins"/>
                <a:cs typeface="Poppins"/>
                <a:sym typeface="Poppins"/>
              </a:rPr>
              <a:t>What kind of convo do we want?</a:t>
            </a:r>
          </a:p>
          <a:p>
            <a:pPr algn="ctr">
              <a:lnSpc>
                <a:spcPts val="3779"/>
              </a:lnSpc>
              <a:spcBef>
                <a:spcPct val="0"/>
              </a:spcBef>
            </a:pPr>
            <a:r>
              <a:rPr lang="en-US" sz="2699" dirty="0">
                <a:solidFill>
                  <a:srgbClr val="000000"/>
                </a:solidFill>
                <a:latin typeface="Poppins"/>
                <a:ea typeface="Poppins"/>
                <a:cs typeface="Poppins"/>
                <a:sym typeface="Poppins"/>
              </a:rPr>
              <a:t>HINT</a:t>
            </a:r>
          </a:p>
        </p:txBody>
      </p:sp>
      <p:sp>
        <p:nvSpPr>
          <p:cNvPr id="19" name="Freeform 19"/>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0" name="Freeform 20"/>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D4AB3-19EA-726E-047D-B8FCFCABF71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18EFAE8-7F29-7E53-23AB-9BC2C80870DC}"/>
              </a:ext>
            </a:extLst>
          </p:cNvPr>
          <p:cNvGrpSpPr/>
          <p:nvPr/>
        </p:nvGrpSpPr>
        <p:grpSpPr>
          <a:xfrm>
            <a:off x="-251972" y="-28372"/>
            <a:ext cx="18539972" cy="10287000"/>
            <a:chOff x="0" y="0"/>
            <a:chExt cx="4882956" cy="2709333"/>
          </a:xfrm>
        </p:grpSpPr>
        <p:sp>
          <p:nvSpPr>
            <p:cNvPr id="3" name="Freeform 3">
              <a:extLst>
                <a:ext uri="{FF2B5EF4-FFF2-40B4-BE49-F238E27FC236}">
                  <a16:creationId xmlns:a16="http://schemas.microsoft.com/office/drawing/2014/main" id="{3C3011F5-0410-AB5E-E163-8757A95C0A16}"/>
                </a:ext>
              </a:extLst>
            </p:cNvPr>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dirty="0"/>
            </a:p>
          </p:txBody>
        </p:sp>
        <p:sp>
          <p:nvSpPr>
            <p:cNvPr id="4" name="TextBox 4">
              <a:extLst>
                <a:ext uri="{FF2B5EF4-FFF2-40B4-BE49-F238E27FC236}">
                  <a16:creationId xmlns:a16="http://schemas.microsoft.com/office/drawing/2014/main" id="{59C8E804-5949-2C9C-405F-FFFCAF7A4D8F}"/>
                </a:ext>
              </a:extLst>
            </p:cNvPr>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4D01B60F-B78B-3246-7CC3-E7EFFEC258F3}"/>
              </a:ext>
            </a:extLst>
          </p:cNvPr>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3BC27B8B-FC34-CB69-5B42-28A29ED1F7B0}"/>
              </a:ext>
            </a:extLst>
          </p:cNvPr>
          <p:cNvSpPr/>
          <p:nvPr/>
        </p:nvSpPr>
        <p:spPr>
          <a:xfrm rot="-285204">
            <a:off x="10617430" y="7431141"/>
            <a:ext cx="2045655" cy="1496165"/>
          </a:xfrm>
          <a:custGeom>
            <a:avLst/>
            <a:gdLst/>
            <a:ahLst/>
            <a:cxnLst/>
            <a:rect l="l" t="t" r="r" b="b"/>
            <a:pathLst>
              <a:path w="2045655" h="1496165">
                <a:moveTo>
                  <a:pt x="0" y="0"/>
                </a:moveTo>
                <a:lnTo>
                  <a:pt x="2045655" y="0"/>
                </a:lnTo>
                <a:lnTo>
                  <a:pt x="2045655" y="1496165"/>
                </a:lnTo>
                <a:lnTo>
                  <a:pt x="0" y="1496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5">
            <a:extLst>
              <a:ext uri="{FF2B5EF4-FFF2-40B4-BE49-F238E27FC236}">
                <a16:creationId xmlns:a16="http://schemas.microsoft.com/office/drawing/2014/main" id="{5E8F3468-52F0-D0D6-E802-9AE420C299C1}"/>
              </a:ext>
            </a:extLst>
          </p:cNvPr>
          <p:cNvSpPr txBox="1"/>
          <p:nvPr/>
        </p:nvSpPr>
        <p:spPr>
          <a:xfrm>
            <a:off x="2009566" y="2666607"/>
            <a:ext cx="14399011" cy="419282"/>
          </a:xfrm>
          <a:prstGeom prst="rect">
            <a:avLst/>
          </a:prstGeom>
        </p:spPr>
        <p:txBody>
          <a:bodyPr lIns="0" tIns="0" rIns="0" bIns="0" rtlCol="0" anchor="t">
            <a:spAutoFit/>
          </a:bodyPr>
          <a:lstStyle/>
          <a:p>
            <a:pPr marL="518157" lvl="1" indent="-259078" algn="l">
              <a:lnSpc>
                <a:spcPts val="3359"/>
              </a:lnSpc>
              <a:buFont typeface="Arial"/>
              <a:buChar char="•"/>
            </a:pPr>
            <a:endParaRPr lang="en-US" sz="2399" dirty="0">
              <a:solidFill>
                <a:srgbClr val="000000"/>
              </a:solidFill>
              <a:latin typeface="Poppins"/>
              <a:ea typeface="Poppins"/>
              <a:cs typeface="Poppins"/>
              <a:sym typeface="Poppins"/>
            </a:endParaRPr>
          </a:p>
        </p:txBody>
      </p:sp>
      <p:sp>
        <p:nvSpPr>
          <p:cNvPr id="17" name="TextBox 17">
            <a:extLst>
              <a:ext uri="{FF2B5EF4-FFF2-40B4-BE49-F238E27FC236}">
                <a16:creationId xmlns:a16="http://schemas.microsoft.com/office/drawing/2014/main" id="{525549B5-26D5-1559-3ABB-2643B32762C5}"/>
              </a:ext>
            </a:extLst>
          </p:cNvPr>
          <p:cNvSpPr txBox="1"/>
          <p:nvPr/>
        </p:nvSpPr>
        <p:spPr>
          <a:xfrm>
            <a:off x="2065052" y="1573622"/>
            <a:ext cx="13518947" cy="973459"/>
          </a:xfrm>
          <a:prstGeom prst="rect">
            <a:avLst/>
          </a:prstGeom>
        </p:spPr>
        <p:txBody>
          <a:bodyPr lIns="0" tIns="0" rIns="0" bIns="0" rtlCol="0" anchor="t">
            <a:spAutoFit/>
          </a:bodyPr>
          <a:lstStyle/>
          <a:p>
            <a:pPr algn="l">
              <a:lnSpc>
                <a:spcPts val="7200"/>
              </a:lnSpc>
            </a:pPr>
            <a:r>
              <a:rPr lang="en-US" sz="7200" dirty="0">
                <a:solidFill>
                  <a:srgbClr val="000000"/>
                </a:solidFill>
                <a:latin typeface="More Sugar"/>
                <a:ea typeface="More Sugar"/>
                <a:cs typeface="More Sugar"/>
                <a:sym typeface="More Sugar"/>
              </a:rPr>
              <a:t>Toilet / Showering </a:t>
            </a:r>
          </a:p>
        </p:txBody>
      </p:sp>
      <p:sp>
        <p:nvSpPr>
          <p:cNvPr id="19" name="Freeform 19">
            <a:extLst>
              <a:ext uri="{FF2B5EF4-FFF2-40B4-BE49-F238E27FC236}">
                <a16:creationId xmlns:a16="http://schemas.microsoft.com/office/drawing/2014/main" id="{1ADC9254-CA49-34B6-0BE4-9CF6DB95F73B}"/>
              </a:ext>
            </a:extLst>
          </p:cNvPr>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Freeform 20">
            <a:extLst>
              <a:ext uri="{FF2B5EF4-FFF2-40B4-BE49-F238E27FC236}">
                <a16:creationId xmlns:a16="http://schemas.microsoft.com/office/drawing/2014/main" id="{4935797C-F73B-BE79-82EA-22C918BE39D6}"/>
              </a:ext>
            </a:extLst>
          </p:cNvPr>
          <p:cNvSpPr/>
          <p:nvPr/>
        </p:nvSpPr>
        <p:spPr>
          <a:xfrm flipH="1">
            <a:off x="15134545" y="141262"/>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1" name="TextBox 20">
            <a:extLst>
              <a:ext uri="{FF2B5EF4-FFF2-40B4-BE49-F238E27FC236}">
                <a16:creationId xmlns:a16="http://schemas.microsoft.com/office/drawing/2014/main" id="{3A6FCBD8-082A-F340-35BE-2F109FDB3221}"/>
              </a:ext>
            </a:extLst>
          </p:cNvPr>
          <p:cNvSpPr txBox="1"/>
          <p:nvPr/>
        </p:nvSpPr>
        <p:spPr>
          <a:xfrm>
            <a:off x="1208071" y="3452903"/>
            <a:ext cx="16002000" cy="2677656"/>
          </a:xfrm>
          <a:prstGeom prst="rect">
            <a:avLst/>
          </a:prstGeom>
          <a:noFill/>
        </p:spPr>
        <p:txBody>
          <a:bodyPr wrap="square" rtlCol="0">
            <a:spAutoFit/>
          </a:bodyPr>
          <a:lstStyle/>
          <a:p>
            <a:r>
              <a:rPr lang="en-US" sz="2800" dirty="0"/>
              <a:t>Make your Prescence known when entering a cabin / bathroom to avoid awkward situations. Knock on the door and ask if you can come in before going into a cabin or bathroom.</a:t>
            </a:r>
          </a:p>
          <a:p>
            <a:endParaRPr lang="en-US" sz="2800" dirty="0"/>
          </a:p>
          <a:p>
            <a:r>
              <a:rPr lang="en-US" sz="2800" dirty="0"/>
              <a:t>In the event that a camper needs assistance in the toilet or shower this should never be done one on one with a leader. Grab another leader or staff member and have them chaperone / assist you. Let the camp coordinator know who you had to help and when it was afterwards.</a:t>
            </a:r>
          </a:p>
        </p:txBody>
      </p:sp>
    </p:spTree>
    <p:extLst>
      <p:ext uri="{BB962C8B-B14F-4D97-AF65-F5344CB8AC3E}">
        <p14:creationId xmlns:p14="http://schemas.microsoft.com/office/powerpoint/2010/main" val="4182813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053"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12138331" y="7400123"/>
            <a:ext cx="2045655" cy="1496165"/>
          </a:xfrm>
          <a:custGeom>
            <a:avLst/>
            <a:gdLst/>
            <a:ahLst/>
            <a:cxnLst/>
            <a:rect l="l" t="t" r="r" b="b"/>
            <a:pathLst>
              <a:path w="2045655" h="1496165">
                <a:moveTo>
                  <a:pt x="0" y="0"/>
                </a:moveTo>
                <a:lnTo>
                  <a:pt x="2045655" y="0"/>
                </a:lnTo>
                <a:lnTo>
                  <a:pt x="2045655" y="1496165"/>
                </a:lnTo>
                <a:lnTo>
                  <a:pt x="0" y="1496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7652" y="5143500"/>
            <a:ext cx="2618040" cy="4613132"/>
          </a:xfrm>
          <a:custGeom>
            <a:avLst/>
            <a:gdLst/>
            <a:ahLst/>
            <a:cxnLst/>
            <a:rect l="l" t="t" r="r" b="b"/>
            <a:pathLst>
              <a:path w="2618040" h="4613132">
                <a:moveTo>
                  <a:pt x="0" y="0"/>
                </a:moveTo>
                <a:lnTo>
                  <a:pt x="2618040" y="0"/>
                </a:lnTo>
                <a:lnTo>
                  <a:pt x="2618040" y="4613132"/>
                </a:lnTo>
                <a:lnTo>
                  <a:pt x="0" y="4613132"/>
                </a:lnTo>
                <a:lnTo>
                  <a:pt x="0" y="0"/>
                </a:lnTo>
                <a:close/>
              </a:path>
            </a:pathLst>
          </a:custGeom>
          <a:blipFill>
            <a:blip r:embed="rId4"/>
            <a:stretch>
              <a:fillRect l="-107656" t="-6826" r="-81221"/>
            </a:stretch>
          </a:blipFill>
        </p:spPr>
        <p:txBody>
          <a:bodyPr/>
          <a:lstStyle/>
          <a:p>
            <a:endParaRPr lang="en-US"/>
          </a:p>
        </p:txBody>
      </p:sp>
      <p:sp>
        <p:nvSpPr>
          <p:cNvPr id="8" name="TextBox 8"/>
          <p:cNvSpPr txBox="1"/>
          <p:nvPr/>
        </p:nvSpPr>
        <p:spPr>
          <a:xfrm>
            <a:off x="2009566" y="2657082"/>
            <a:ext cx="14399011" cy="3842014"/>
          </a:xfrm>
          <a:prstGeom prst="rect">
            <a:avLst/>
          </a:prstGeom>
        </p:spPr>
        <p:txBody>
          <a:bodyPr lIns="0" tIns="0" rIns="0" bIns="0" rtlCol="0" anchor="t">
            <a:spAutoFit/>
          </a:bodyPr>
          <a:lstStyle/>
          <a:p>
            <a:pPr marL="582925" lvl="1" indent="-291463" algn="l">
              <a:lnSpc>
                <a:spcPts val="3779"/>
              </a:lnSpc>
              <a:buFont typeface="Arial"/>
              <a:buChar char="•"/>
            </a:pPr>
            <a:r>
              <a:rPr lang="en-US" sz="2699" dirty="0">
                <a:solidFill>
                  <a:srgbClr val="000000"/>
                </a:solidFill>
                <a:latin typeface="Poppins"/>
                <a:ea typeface="Poppins"/>
                <a:cs typeface="Poppins"/>
                <a:sym typeface="Poppins"/>
              </a:rPr>
              <a:t>Ensure as a leader that you are always wearing clothing that is appropriate to camp</a:t>
            </a:r>
          </a:p>
          <a:p>
            <a:pPr marL="582925" lvl="1" indent="-291463" algn="l">
              <a:lnSpc>
                <a:spcPts val="3779"/>
              </a:lnSpc>
              <a:buFont typeface="Arial"/>
              <a:buChar char="•"/>
            </a:pPr>
            <a:r>
              <a:rPr lang="en-US" sz="2699" dirty="0">
                <a:solidFill>
                  <a:srgbClr val="000000"/>
                </a:solidFill>
                <a:latin typeface="Poppins"/>
                <a:ea typeface="Poppins"/>
                <a:cs typeface="Poppins"/>
                <a:sym typeface="Poppins"/>
              </a:rPr>
              <a:t>If its cold / wet Wear a hoodie and jacket. You can’t expect campers to do it if you won’t!</a:t>
            </a:r>
          </a:p>
          <a:p>
            <a:pPr marL="582925" lvl="1" indent="-291463" algn="l">
              <a:lnSpc>
                <a:spcPts val="3779"/>
              </a:lnSpc>
              <a:buFont typeface="Arial"/>
              <a:buChar char="•"/>
            </a:pPr>
            <a:r>
              <a:rPr lang="en-US" sz="2699" dirty="0">
                <a:solidFill>
                  <a:srgbClr val="000000"/>
                </a:solidFill>
                <a:latin typeface="Poppins"/>
                <a:ea typeface="Poppins"/>
                <a:cs typeface="Poppins"/>
                <a:sym typeface="Poppins"/>
              </a:rPr>
              <a:t>Closed toed shoes for instructed activities</a:t>
            </a:r>
          </a:p>
          <a:p>
            <a:pPr marL="582925" lvl="1" indent="-291463" algn="l">
              <a:lnSpc>
                <a:spcPts val="3779"/>
              </a:lnSpc>
              <a:buFont typeface="Arial"/>
              <a:buChar char="•"/>
            </a:pPr>
            <a:r>
              <a:rPr lang="en-US" sz="2699" dirty="0" err="1">
                <a:solidFill>
                  <a:srgbClr val="000000"/>
                </a:solidFill>
                <a:latin typeface="Poppins"/>
                <a:ea typeface="Poppins"/>
                <a:cs typeface="Poppins"/>
                <a:sym typeface="Poppins"/>
              </a:rPr>
              <a:t>Susncreen</a:t>
            </a:r>
            <a:r>
              <a:rPr lang="en-US" sz="2699" dirty="0">
                <a:solidFill>
                  <a:srgbClr val="000000"/>
                </a:solidFill>
                <a:latin typeface="Poppins"/>
                <a:ea typeface="Poppins"/>
                <a:cs typeface="Poppins"/>
                <a:sym typeface="Poppins"/>
              </a:rPr>
              <a:t> on hot days</a:t>
            </a:r>
          </a:p>
          <a:p>
            <a:pPr marL="582925" lvl="1" indent="-291463" algn="l">
              <a:lnSpc>
                <a:spcPts val="3779"/>
              </a:lnSpc>
              <a:buFont typeface="Arial"/>
              <a:buChar char="•"/>
            </a:pPr>
            <a:r>
              <a:rPr lang="en-US" sz="2699" dirty="0">
                <a:solidFill>
                  <a:srgbClr val="000000"/>
                </a:solidFill>
                <a:latin typeface="Poppins"/>
                <a:ea typeface="Poppins"/>
                <a:cs typeface="Poppins"/>
                <a:sym typeface="Poppins"/>
              </a:rPr>
              <a:t>Ensure your clothing is modest and not too revealing</a:t>
            </a:r>
          </a:p>
          <a:p>
            <a:pPr algn="l">
              <a:lnSpc>
                <a:spcPts val="3359"/>
              </a:lnSpc>
            </a:pPr>
            <a:endParaRPr lang="en-US" sz="2699" dirty="0">
              <a:solidFill>
                <a:srgbClr val="000000"/>
              </a:solidFill>
              <a:latin typeface="Poppins"/>
              <a:ea typeface="Poppins"/>
              <a:cs typeface="Poppins"/>
              <a:sym typeface="Poppins"/>
            </a:endParaRPr>
          </a:p>
        </p:txBody>
      </p:sp>
      <p:sp>
        <p:nvSpPr>
          <p:cNvPr id="9" name="TextBox 9"/>
          <p:cNvSpPr txBox="1"/>
          <p:nvPr/>
        </p:nvSpPr>
        <p:spPr>
          <a:xfrm>
            <a:off x="2065052" y="1573622"/>
            <a:ext cx="13518947" cy="973459"/>
          </a:xfrm>
          <a:prstGeom prst="rect">
            <a:avLst/>
          </a:prstGeom>
        </p:spPr>
        <p:txBody>
          <a:bodyPr lIns="0" tIns="0" rIns="0" bIns="0" rtlCol="0" anchor="t">
            <a:spAutoFit/>
          </a:bodyPr>
          <a:lstStyle/>
          <a:p>
            <a:pPr algn="l">
              <a:lnSpc>
                <a:spcPts val="7200"/>
              </a:lnSpc>
            </a:pPr>
            <a:r>
              <a:rPr lang="en-US" sz="7200">
                <a:solidFill>
                  <a:srgbClr val="000000"/>
                </a:solidFill>
                <a:latin typeface="More Sugar"/>
                <a:ea typeface="More Sugar"/>
                <a:cs typeface="More Sugar"/>
                <a:sym typeface="More Sugar"/>
              </a:rPr>
              <a:t>Appropriate clothing</a:t>
            </a:r>
          </a:p>
        </p:txBody>
      </p:sp>
      <p:sp>
        <p:nvSpPr>
          <p:cNvPr id="10" name="TextBox 10"/>
          <p:cNvSpPr txBox="1"/>
          <p:nvPr/>
        </p:nvSpPr>
        <p:spPr>
          <a:xfrm>
            <a:off x="2065052" y="7829943"/>
            <a:ext cx="2504001" cy="746760"/>
          </a:xfrm>
          <a:prstGeom prst="rect">
            <a:avLst/>
          </a:prstGeom>
        </p:spPr>
        <p:txBody>
          <a:bodyPr lIns="0" tIns="0" rIns="0" bIns="0" rtlCol="0" anchor="t">
            <a:spAutoFit/>
          </a:bodyPr>
          <a:lstStyle/>
          <a:p>
            <a:pPr algn="ctr">
              <a:lnSpc>
                <a:spcPts val="2939"/>
              </a:lnSpc>
              <a:spcBef>
                <a:spcPct val="0"/>
              </a:spcBef>
            </a:pPr>
            <a:r>
              <a:rPr lang="en-US" sz="2099" dirty="0">
                <a:solidFill>
                  <a:srgbClr val="000000"/>
                </a:solidFill>
                <a:latin typeface="Poppins"/>
                <a:ea typeface="Poppins"/>
                <a:cs typeface="Poppins"/>
                <a:sym typeface="Poppins"/>
              </a:rPr>
              <a:t>sick fit but not at camp</a:t>
            </a:r>
          </a:p>
        </p:txBody>
      </p:sp>
      <p:sp>
        <p:nvSpPr>
          <p:cNvPr id="11" name="Freeform 11"/>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63774" y="8807357"/>
            <a:ext cx="19376599" cy="4368542"/>
          </a:xfrm>
          <a:custGeom>
            <a:avLst/>
            <a:gdLst/>
            <a:ahLst/>
            <a:cxnLst/>
            <a:rect l="l" t="t" r="r" b="b"/>
            <a:pathLst>
              <a:path w="19376599" h="4368542">
                <a:moveTo>
                  <a:pt x="0" y="0"/>
                </a:moveTo>
                <a:lnTo>
                  <a:pt x="19376599" y="0"/>
                </a:lnTo>
                <a:lnTo>
                  <a:pt x="19376599" y="4368543"/>
                </a:lnTo>
                <a:lnTo>
                  <a:pt x="0" y="43685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21349451">
            <a:off x="280359" y="8167518"/>
            <a:ext cx="2045655" cy="1496165"/>
          </a:xfrm>
          <a:custGeom>
            <a:avLst/>
            <a:gdLst/>
            <a:ahLst/>
            <a:cxnLst/>
            <a:rect l="l" t="t" r="r" b="b"/>
            <a:pathLst>
              <a:path w="2045655" h="1496165">
                <a:moveTo>
                  <a:pt x="0" y="0"/>
                </a:moveTo>
                <a:lnTo>
                  <a:pt x="2045655" y="0"/>
                </a:lnTo>
                <a:lnTo>
                  <a:pt x="2045655" y="1496166"/>
                </a:lnTo>
                <a:lnTo>
                  <a:pt x="0" y="14961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2065052" y="2727907"/>
            <a:ext cx="15738917" cy="6557645"/>
          </a:xfrm>
          <a:prstGeom prst="rect">
            <a:avLst/>
          </a:prstGeom>
        </p:spPr>
        <p:txBody>
          <a:bodyPr lIns="0" tIns="0" rIns="0" bIns="0" rtlCol="0" anchor="t">
            <a:spAutoFit/>
          </a:bodyPr>
          <a:lstStyle/>
          <a:p>
            <a:pPr marL="539749" lvl="1" indent="-269875" algn="l">
              <a:lnSpc>
                <a:spcPts val="3499"/>
              </a:lnSpc>
              <a:buFont typeface="Arial"/>
              <a:buChar char="•"/>
            </a:pPr>
            <a:r>
              <a:rPr lang="en-US" sz="2499" dirty="0">
                <a:solidFill>
                  <a:srgbClr val="000000"/>
                </a:solidFill>
                <a:latin typeface="Poppins"/>
                <a:ea typeface="Poppins"/>
                <a:cs typeface="Poppins"/>
                <a:sym typeface="Poppins"/>
              </a:rPr>
              <a:t>It is not appropriate to add or follow campers on any form of social media. Facebook, Instagram, </a:t>
            </a:r>
            <a:r>
              <a:rPr lang="en-US" sz="2499" dirty="0" err="1">
                <a:solidFill>
                  <a:srgbClr val="000000"/>
                </a:solidFill>
                <a:latin typeface="Poppins"/>
                <a:ea typeface="Poppins"/>
                <a:cs typeface="Poppins"/>
                <a:sym typeface="Poppins"/>
              </a:rPr>
              <a:t>Tiktok</a:t>
            </a:r>
            <a:r>
              <a:rPr lang="en-US" sz="2499" dirty="0">
                <a:solidFill>
                  <a:srgbClr val="000000"/>
                </a:solidFill>
                <a:latin typeface="Poppins"/>
                <a:ea typeface="Poppins"/>
                <a:cs typeface="Poppins"/>
                <a:sym typeface="Poppins"/>
              </a:rPr>
              <a:t>, Snapchat, Messenger etc. It is also not appropriate to accept requests or messages from campers. </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There is a camp leaders group chat and Facebook page. Treat this chat the same as you would a conversation at camp. No gossip, inappropriate chat etc. Do use it for prayer requests and to </a:t>
            </a:r>
            <a:r>
              <a:rPr lang="en-US" sz="2499" dirty="0" err="1">
                <a:solidFill>
                  <a:srgbClr val="000000"/>
                </a:solidFill>
                <a:latin typeface="Poppins"/>
                <a:ea typeface="Poppins"/>
                <a:cs typeface="Poppins"/>
                <a:sym typeface="Poppins"/>
              </a:rPr>
              <a:t>organise</a:t>
            </a:r>
            <a:r>
              <a:rPr lang="en-US" sz="2499" dirty="0">
                <a:solidFill>
                  <a:srgbClr val="000000"/>
                </a:solidFill>
                <a:latin typeface="Poppins"/>
                <a:ea typeface="Poppins"/>
                <a:cs typeface="Poppins"/>
                <a:sym typeface="Poppins"/>
              </a:rPr>
              <a:t> social events!</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It is an expectation that leaders at Camp Columba uphold their Christian values on their social media. Anything deemed as being detrimental to the reputation of Camp Columba on any volunteers’ social media will result in discontinuation of their involvement at camp. For example, getting drunk on an Instagram story.</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Ensure any social media interaction with other leaders / volunteers is appropriate, respectful and loving.</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If someone is behaving towards you or someone else in an inappropriate way on social media, please let us know.</a:t>
            </a:r>
          </a:p>
          <a:p>
            <a:pPr algn="l">
              <a:lnSpc>
                <a:spcPts val="3359"/>
              </a:lnSpc>
            </a:pPr>
            <a:endParaRPr lang="en-US" sz="2499" dirty="0">
              <a:solidFill>
                <a:srgbClr val="000000"/>
              </a:solidFill>
              <a:latin typeface="Poppins"/>
              <a:ea typeface="Poppins"/>
              <a:cs typeface="Poppins"/>
              <a:sym typeface="Poppins"/>
            </a:endParaRPr>
          </a:p>
        </p:txBody>
      </p:sp>
      <p:sp>
        <p:nvSpPr>
          <p:cNvPr id="8" name="TextBox 8"/>
          <p:cNvSpPr txBox="1"/>
          <p:nvPr/>
        </p:nvSpPr>
        <p:spPr>
          <a:xfrm>
            <a:off x="2065052" y="1573622"/>
            <a:ext cx="13518947" cy="973459"/>
          </a:xfrm>
          <a:prstGeom prst="rect">
            <a:avLst/>
          </a:prstGeom>
        </p:spPr>
        <p:txBody>
          <a:bodyPr lIns="0" tIns="0" rIns="0" bIns="0" rtlCol="0" anchor="t">
            <a:spAutoFit/>
          </a:bodyPr>
          <a:lstStyle/>
          <a:p>
            <a:pPr algn="l">
              <a:lnSpc>
                <a:spcPts val="7200"/>
              </a:lnSpc>
            </a:pPr>
            <a:r>
              <a:rPr lang="en-US" sz="7200">
                <a:solidFill>
                  <a:srgbClr val="000000"/>
                </a:solidFill>
                <a:latin typeface="More Sugar"/>
                <a:ea typeface="More Sugar"/>
                <a:cs typeface="More Sugar"/>
                <a:sym typeface="More Sugar"/>
              </a:rPr>
              <a:t>Camp &amp; social media</a:t>
            </a:r>
          </a:p>
        </p:txBody>
      </p:sp>
      <p:sp>
        <p:nvSpPr>
          <p:cNvPr id="9" name="Freeform 9"/>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63774" y="8531754"/>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494685">
            <a:off x="7535314" y="7413139"/>
            <a:ext cx="2045655" cy="1496165"/>
          </a:xfrm>
          <a:custGeom>
            <a:avLst/>
            <a:gdLst/>
            <a:ahLst/>
            <a:cxnLst/>
            <a:rect l="l" t="t" r="r" b="b"/>
            <a:pathLst>
              <a:path w="2045655" h="1496165">
                <a:moveTo>
                  <a:pt x="0" y="0"/>
                </a:moveTo>
                <a:lnTo>
                  <a:pt x="2045655" y="0"/>
                </a:lnTo>
                <a:lnTo>
                  <a:pt x="2045655" y="1496166"/>
                </a:lnTo>
                <a:lnTo>
                  <a:pt x="0" y="14961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781587" y="2480406"/>
            <a:ext cx="12724128" cy="5681345"/>
          </a:xfrm>
          <a:prstGeom prst="rect">
            <a:avLst/>
          </a:prstGeom>
        </p:spPr>
        <p:txBody>
          <a:bodyPr lIns="0" tIns="0" rIns="0" bIns="0" rtlCol="0" anchor="t">
            <a:spAutoFit/>
          </a:bodyPr>
          <a:lstStyle/>
          <a:p>
            <a:pPr marL="539749" lvl="1" indent="-269875" algn="l">
              <a:lnSpc>
                <a:spcPts val="3499"/>
              </a:lnSpc>
              <a:buFont typeface="Arial"/>
              <a:buChar char="•"/>
            </a:pPr>
            <a:r>
              <a:rPr lang="en-US" sz="2499" dirty="0">
                <a:solidFill>
                  <a:srgbClr val="000000"/>
                </a:solidFill>
                <a:latin typeface="Poppins"/>
                <a:ea typeface="Poppins"/>
                <a:cs typeface="Poppins"/>
                <a:sym typeface="Poppins"/>
              </a:rPr>
              <a:t>Camp is not the place for dating, looking for someone to date or building on a romantic relationship. We come to camp to serve our campers and go closer to God.</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Cuddling regardless of gender is not appropriate. This also applies to leaders’ meetings and breaks.</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Flirting is not appropriate</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We understand that due to the nature of camp some of you may enter a relationship with someone who also attends camp or may already be in one. We are not against this but if that person is your motivation for coming to camp we suggest you reevaluate and reflect on whether you should be coming to camp.</a:t>
            </a:r>
          </a:p>
          <a:p>
            <a:pPr algn="l">
              <a:lnSpc>
                <a:spcPts val="3499"/>
              </a:lnSpc>
            </a:pPr>
            <a:endParaRPr lang="en-US" sz="2499" dirty="0">
              <a:solidFill>
                <a:srgbClr val="000000"/>
              </a:solidFill>
              <a:latin typeface="Poppins"/>
              <a:ea typeface="Poppins"/>
              <a:cs typeface="Poppins"/>
              <a:sym typeface="Poppins"/>
            </a:endParaRPr>
          </a:p>
          <a:p>
            <a:pPr algn="l">
              <a:lnSpc>
                <a:spcPts val="3359"/>
              </a:lnSpc>
            </a:pPr>
            <a:endParaRPr lang="en-US" sz="2499" dirty="0">
              <a:solidFill>
                <a:srgbClr val="000000"/>
              </a:solidFill>
              <a:latin typeface="Poppins"/>
              <a:ea typeface="Poppins"/>
              <a:cs typeface="Poppins"/>
              <a:sym typeface="Poppins"/>
            </a:endParaRPr>
          </a:p>
        </p:txBody>
      </p:sp>
      <p:sp>
        <p:nvSpPr>
          <p:cNvPr id="8" name="Freeform 8"/>
          <p:cNvSpPr/>
          <p:nvPr/>
        </p:nvSpPr>
        <p:spPr>
          <a:xfrm>
            <a:off x="7367957" y="4282813"/>
            <a:ext cx="775694" cy="860687"/>
          </a:xfrm>
          <a:custGeom>
            <a:avLst/>
            <a:gdLst/>
            <a:ahLst/>
            <a:cxnLst/>
            <a:rect l="l" t="t" r="r" b="b"/>
            <a:pathLst>
              <a:path w="775694" h="860687">
                <a:moveTo>
                  <a:pt x="0" y="0"/>
                </a:moveTo>
                <a:lnTo>
                  <a:pt x="775694" y="0"/>
                </a:lnTo>
                <a:lnTo>
                  <a:pt x="775694" y="860687"/>
                </a:lnTo>
                <a:lnTo>
                  <a:pt x="0" y="860687"/>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2065052" y="1573622"/>
            <a:ext cx="13518947" cy="973459"/>
          </a:xfrm>
          <a:prstGeom prst="rect">
            <a:avLst/>
          </a:prstGeom>
        </p:spPr>
        <p:txBody>
          <a:bodyPr lIns="0" tIns="0" rIns="0" bIns="0" rtlCol="0" anchor="t">
            <a:spAutoFit/>
          </a:bodyPr>
          <a:lstStyle/>
          <a:p>
            <a:pPr algn="l">
              <a:lnSpc>
                <a:spcPts val="7200"/>
              </a:lnSpc>
            </a:pPr>
            <a:r>
              <a:rPr lang="en-US" sz="7200">
                <a:solidFill>
                  <a:srgbClr val="000000"/>
                </a:solidFill>
                <a:latin typeface="More Sugar"/>
                <a:ea typeface="More Sugar"/>
                <a:cs typeface="More Sugar"/>
                <a:sym typeface="More Sugar"/>
              </a:rPr>
              <a:t>Dating at camp</a:t>
            </a:r>
          </a:p>
        </p:txBody>
      </p:sp>
      <p:sp>
        <p:nvSpPr>
          <p:cNvPr id="11" name="Freeform 11"/>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544299" y="8102729"/>
            <a:ext cx="19376599" cy="4368542"/>
          </a:xfrm>
          <a:custGeom>
            <a:avLst/>
            <a:gdLst/>
            <a:ahLst/>
            <a:cxnLst/>
            <a:rect l="l" t="t" r="r" b="b"/>
            <a:pathLst>
              <a:path w="19376599" h="4368542">
                <a:moveTo>
                  <a:pt x="0" y="0"/>
                </a:moveTo>
                <a:lnTo>
                  <a:pt x="19376598" y="0"/>
                </a:lnTo>
                <a:lnTo>
                  <a:pt x="19376598"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flipH="1">
            <a:off x="2065052" y="4114221"/>
            <a:ext cx="2200702" cy="1672534"/>
          </a:xfrm>
          <a:custGeom>
            <a:avLst/>
            <a:gdLst/>
            <a:ahLst/>
            <a:cxnLst/>
            <a:rect l="l" t="t" r="r" b="b"/>
            <a:pathLst>
              <a:path w="2200702" h="1672534">
                <a:moveTo>
                  <a:pt x="2200702" y="0"/>
                </a:moveTo>
                <a:lnTo>
                  <a:pt x="0" y="0"/>
                </a:lnTo>
                <a:lnTo>
                  <a:pt x="0" y="1672534"/>
                </a:lnTo>
                <a:lnTo>
                  <a:pt x="2200702" y="1672534"/>
                </a:lnTo>
                <a:lnTo>
                  <a:pt x="2200702"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3294601" y="1367155"/>
            <a:ext cx="15738917" cy="3052445"/>
          </a:xfrm>
          <a:prstGeom prst="rect">
            <a:avLst/>
          </a:prstGeom>
        </p:spPr>
        <p:txBody>
          <a:bodyPr lIns="0" tIns="0" rIns="0" bIns="0" rtlCol="0" anchor="t">
            <a:spAutoFit/>
          </a:bodyPr>
          <a:lstStyle/>
          <a:p>
            <a:pPr marL="539749" lvl="1" indent="-269875" algn="l">
              <a:lnSpc>
                <a:spcPts val="3499"/>
              </a:lnSpc>
              <a:buFont typeface="Arial"/>
              <a:buChar char="•"/>
            </a:pPr>
            <a:r>
              <a:rPr lang="en-US" sz="2499" dirty="0">
                <a:solidFill>
                  <a:srgbClr val="000000"/>
                </a:solidFill>
                <a:latin typeface="Poppins"/>
                <a:ea typeface="Poppins"/>
                <a:cs typeface="Poppins"/>
                <a:sym typeface="Poppins"/>
              </a:rPr>
              <a:t>Participation – you can’t tell a kid to participate when you’re not. </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Knowing when to let a kid win and when not to! </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Knowing when it’s okay to challenge kids if they’re scared to do something</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Being prepared (warm clothing, proper shoes etc.)</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Options if an activity runs short (games, boardgames, </a:t>
            </a:r>
            <a:r>
              <a:rPr lang="en-US" sz="2499" dirty="0" err="1">
                <a:solidFill>
                  <a:srgbClr val="000000"/>
                </a:solidFill>
                <a:latin typeface="Poppins"/>
                <a:ea typeface="Poppins"/>
                <a:cs typeface="Poppins"/>
                <a:sym typeface="Poppins"/>
              </a:rPr>
              <a:t>colouring</a:t>
            </a:r>
            <a:r>
              <a:rPr lang="en-US" sz="2499" dirty="0">
                <a:solidFill>
                  <a:srgbClr val="000000"/>
                </a:solidFill>
                <a:latin typeface="Poppins"/>
                <a:ea typeface="Poppins"/>
                <a:cs typeface="Poppins"/>
                <a:sym typeface="Poppins"/>
              </a:rPr>
              <a:t> etc.)</a:t>
            </a:r>
          </a:p>
          <a:p>
            <a:pPr algn="l">
              <a:lnSpc>
                <a:spcPts val="3499"/>
              </a:lnSpc>
            </a:pPr>
            <a:endParaRPr lang="en-US" sz="2499" dirty="0">
              <a:solidFill>
                <a:srgbClr val="000000"/>
              </a:solidFill>
              <a:latin typeface="Poppins"/>
              <a:ea typeface="Poppins"/>
              <a:cs typeface="Poppins"/>
              <a:sym typeface="Poppins"/>
            </a:endParaRPr>
          </a:p>
          <a:p>
            <a:pPr algn="l">
              <a:lnSpc>
                <a:spcPts val="3359"/>
              </a:lnSpc>
            </a:pPr>
            <a:endParaRPr lang="en-US" sz="2499" dirty="0">
              <a:solidFill>
                <a:srgbClr val="000000"/>
              </a:solidFill>
              <a:latin typeface="Poppins"/>
              <a:ea typeface="Poppins"/>
              <a:cs typeface="Poppins"/>
              <a:sym typeface="Poppins"/>
            </a:endParaRPr>
          </a:p>
        </p:txBody>
      </p:sp>
      <p:sp>
        <p:nvSpPr>
          <p:cNvPr id="9" name="TextBox 9"/>
          <p:cNvSpPr txBox="1"/>
          <p:nvPr/>
        </p:nvSpPr>
        <p:spPr>
          <a:xfrm>
            <a:off x="3578066" y="460371"/>
            <a:ext cx="13518947" cy="973459"/>
          </a:xfrm>
          <a:prstGeom prst="rect">
            <a:avLst/>
          </a:prstGeom>
        </p:spPr>
        <p:txBody>
          <a:bodyPr lIns="0" tIns="0" rIns="0" bIns="0" rtlCol="0" anchor="t">
            <a:spAutoFit/>
          </a:bodyPr>
          <a:lstStyle/>
          <a:p>
            <a:pPr algn="l">
              <a:lnSpc>
                <a:spcPts val="7200"/>
              </a:lnSpc>
            </a:pPr>
            <a:r>
              <a:rPr lang="en-US" sz="7200">
                <a:solidFill>
                  <a:srgbClr val="000000"/>
                </a:solidFill>
                <a:latin typeface="More Sugar"/>
                <a:ea typeface="More Sugar"/>
                <a:cs typeface="More Sugar"/>
                <a:sym typeface="More Sugar"/>
              </a:rPr>
              <a:t>Activities</a:t>
            </a:r>
          </a:p>
        </p:txBody>
      </p:sp>
      <p:sp>
        <p:nvSpPr>
          <p:cNvPr id="10" name="TextBox 10"/>
          <p:cNvSpPr txBox="1"/>
          <p:nvPr/>
        </p:nvSpPr>
        <p:spPr>
          <a:xfrm>
            <a:off x="4786606" y="3956598"/>
            <a:ext cx="4067823" cy="973459"/>
          </a:xfrm>
          <a:prstGeom prst="rect">
            <a:avLst/>
          </a:prstGeom>
        </p:spPr>
        <p:txBody>
          <a:bodyPr lIns="0" tIns="0" rIns="0" bIns="0" rtlCol="0" anchor="t">
            <a:spAutoFit/>
          </a:bodyPr>
          <a:lstStyle/>
          <a:p>
            <a:pPr algn="l">
              <a:lnSpc>
                <a:spcPts val="7200"/>
              </a:lnSpc>
            </a:pPr>
            <a:r>
              <a:rPr lang="en-US" sz="7200" dirty="0">
                <a:solidFill>
                  <a:srgbClr val="000000"/>
                </a:solidFill>
                <a:latin typeface="More Sugar"/>
                <a:ea typeface="More Sugar"/>
                <a:cs typeface="More Sugar"/>
                <a:sym typeface="More Sugar"/>
              </a:rPr>
              <a:t>Free time</a:t>
            </a:r>
          </a:p>
        </p:txBody>
      </p:sp>
      <p:sp>
        <p:nvSpPr>
          <p:cNvPr id="11" name="TextBox 11"/>
          <p:cNvSpPr txBox="1"/>
          <p:nvPr/>
        </p:nvSpPr>
        <p:spPr>
          <a:xfrm>
            <a:off x="4588675" y="4796575"/>
            <a:ext cx="6814185" cy="3190875"/>
          </a:xfrm>
          <a:prstGeom prst="rect">
            <a:avLst/>
          </a:prstGeom>
        </p:spPr>
        <p:txBody>
          <a:bodyPr lIns="0" tIns="0" rIns="0" bIns="0" rtlCol="0" anchor="t">
            <a:spAutoFit/>
          </a:bodyPr>
          <a:lstStyle/>
          <a:p>
            <a:pPr marL="496571" lvl="1" indent="-248285" algn="just">
              <a:lnSpc>
                <a:spcPts val="3220"/>
              </a:lnSpc>
              <a:buFont typeface="Arial"/>
              <a:buChar char="•"/>
            </a:pPr>
            <a:r>
              <a:rPr lang="en-US" sz="2300" dirty="0">
                <a:solidFill>
                  <a:srgbClr val="000000"/>
                </a:solidFill>
                <a:latin typeface="Poppins"/>
                <a:ea typeface="Poppins"/>
                <a:cs typeface="Poppins"/>
                <a:sym typeface="Poppins"/>
              </a:rPr>
              <a:t>Structured Free Time</a:t>
            </a:r>
          </a:p>
          <a:p>
            <a:pPr marL="496571" lvl="1" indent="-248285" algn="just">
              <a:lnSpc>
                <a:spcPts val="3220"/>
              </a:lnSpc>
              <a:buFont typeface="Arial"/>
              <a:buChar char="•"/>
            </a:pPr>
            <a:r>
              <a:rPr lang="en-US" sz="2300" dirty="0">
                <a:solidFill>
                  <a:srgbClr val="000000"/>
                </a:solidFill>
                <a:latin typeface="Poppins"/>
                <a:ea typeface="Poppins"/>
                <a:cs typeface="Poppins"/>
                <a:sym typeface="Poppins"/>
              </a:rPr>
              <a:t>Keeps them busy in the areas we want them to be</a:t>
            </a:r>
          </a:p>
          <a:p>
            <a:pPr marL="496571" lvl="1" indent="-248285" algn="just">
              <a:lnSpc>
                <a:spcPts val="3220"/>
              </a:lnSpc>
              <a:buFont typeface="Arial"/>
              <a:buChar char="•"/>
            </a:pPr>
            <a:r>
              <a:rPr lang="en-US" sz="2300" dirty="0">
                <a:solidFill>
                  <a:srgbClr val="000000"/>
                </a:solidFill>
                <a:latin typeface="Poppins"/>
                <a:ea typeface="Poppins"/>
                <a:cs typeface="Poppins"/>
                <a:sym typeface="Poppins"/>
              </a:rPr>
              <a:t>Allows for time to hang out with other campers and leaders (please don’t clump up in leader groups - interact with the kids!!!)</a:t>
            </a:r>
          </a:p>
          <a:p>
            <a:pPr algn="just">
              <a:lnSpc>
                <a:spcPts val="3079"/>
              </a:lnSpc>
            </a:pPr>
            <a:endParaRPr lang="en-US" sz="2300" dirty="0">
              <a:solidFill>
                <a:srgbClr val="000000"/>
              </a:solidFill>
              <a:latin typeface="Poppins"/>
              <a:ea typeface="Poppins"/>
              <a:cs typeface="Poppins"/>
              <a:sym typeface="Poppins"/>
            </a:endParaRPr>
          </a:p>
        </p:txBody>
      </p:sp>
      <p:sp>
        <p:nvSpPr>
          <p:cNvPr id="12" name="Freeform 12"/>
          <p:cNvSpPr/>
          <p:nvPr/>
        </p:nvSpPr>
        <p:spPr>
          <a:xfrm>
            <a:off x="14912342" y="3601816"/>
            <a:ext cx="4165467" cy="4673735"/>
          </a:xfrm>
          <a:custGeom>
            <a:avLst/>
            <a:gdLst/>
            <a:ahLst/>
            <a:cxnLst/>
            <a:rect l="l" t="t" r="r" b="b"/>
            <a:pathLst>
              <a:path w="4165467" h="4673735">
                <a:moveTo>
                  <a:pt x="0" y="0"/>
                </a:moveTo>
                <a:lnTo>
                  <a:pt x="4165466" y="0"/>
                </a:lnTo>
                <a:lnTo>
                  <a:pt x="4165466" y="4673735"/>
                </a:lnTo>
                <a:lnTo>
                  <a:pt x="0" y="46737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rot="-350254">
            <a:off x="608918" y="7433384"/>
            <a:ext cx="2045655" cy="1496165"/>
          </a:xfrm>
          <a:custGeom>
            <a:avLst/>
            <a:gdLst/>
            <a:ahLst/>
            <a:cxnLst/>
            <a:rect l="l" t="t" r="r" b="b"/>
            <a:pathLst>
              <a:path w="2045655" h="1496165">
                <a:moveTo>
                  <a:pt x="0" y="0"/>
                </a:moveTo>
                <a:lnTo>
                  <a:pt x="2045655" y="0"/>
                </a:lnTo>
                <a:lnTo>
                  <a:pt x="2045655" y="1496165"/>
                </a:lnTo>
                <a:lnTo>
                  <a:pt x="0" y="149616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Freeform 14"/>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52"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05819">
            <a:off x="-544299" y="8102729"/>
            <a:ext cx="19376599" cy="4368542"/>
          </a:xfrm>
          <a:custGeom>
            <a:avLst/>
            <a:gdLst/>
            <a:ahLst/>
            <a:cxnLst/>
            <a:rect l="l" t="t" r="r" b="b"/>
            <a:pathLst>
              <a:path w="19376599" h="4368542">
                <a:moveTo>
                  <a:pt x="0" y="0"/>
                </a:moveTo>
                <a:lnTo>
                  <a:pt x="19376598" y="0"/>
                </a:lnTo>
                <a:lnTo>
                  <a:pt x="19376598" y="4368542"/>
                </a:lnTo>
                <a:lnTo>
                  <a:pt x="0" y="43685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2801055" y="1473556"/>
            <a:ext cx="15738917" cy="2176145"/>
          </a:xfrm>
          <a:prstGeom prst="rect">
            <a:avLst/>
          </a:prstGeom>
        </p:spPr>
        <p:txBody>
          <a:bodyPr lIns="0" tIns="0" rIns="0" bIns="0" rtlCol="0" anchor="t">
            <a:spAutoFit/>
          </a:bodyPr>
          <a:lstStyle/>
          <a:p>
            <a:pPr marL="539749" lvl="1" indent="-269875" algn="l">
              <a:lnSpc>
                <a:spcPts val="3499"/>
              </a:lnSpc>
              <a:buFont typeface="Arial"/>
              <a:buChar char="•"/>
            </a:pPr>
            <a:r>
              <a:rPr lang="en-US" sz="2499" dirty="0">
                <a:solidFill>
                  <a:srgbClr val="000000"/>
                </a:solidFill>
                <a:latin typeface="Poppins"/>
                <a:ea typeface="Poppins"/>
                <a:cs typeface="Poppins"/>
                <a:sym typeface="Poppins"/>
              </a:rPr>
              <a:t>Holding people accountable</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Encouraging others when they are doing well and when they are tired</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Giving each other tips</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Praying for one another</a:t>
            </a:r>
          </a:p>
          <a:p>
            <a:pPr algn="l">
              <a:lnSpc>
                <a:spcPts val="3359"/>
              </a:lnSpc>
            </a:pPr>
            <a:endParaRPr lang="en-US" sz="2499" dirty="0">
              <a:solidFill>
                <a:srgbClr val="000000"/>
              </a:solidFill>
              <a:latin typeface="Poppins"/>
              <a:ea typeface="Poppins"/>
              <a:cs typeface="Poppins"/>
              <a:sym typeface="Poppins"/>
            </a:endParaRPr>
          </a:p>
        </p:txBody>
      </p:sp>
      <p:sp>
        <p:nvSpPr>
          <p:cNvPr id="8" name="Freeform 8"/>
          <p:cNvSpPr/>
          <p:nvPr/>
        </p:nvSpPr>
        <p:spPr>
          <a:xfrm>
            <a:off x="12716035" y="6602666"/>
            <a:ext cx="2045655" cy="1496165"/>
          </a:xfrm>
          <a:custGeom>
            <a:avLst/>
            <a:gdLst/>
            <a:ahLst/>
            <a:cxnLst/>
            <a:rect l="l" t="t" r="r" b="b"/>
            <a:pathLst>
              <a:path w="2045655" h="1496165">
                <a:moveTo>
                  <a:pt x="0" y="0"/>
                </a:moveTo>
                <a:lnTo>
                  <a:pt x="2045655" y="0"/>
                </a:lnTo>
                <a:lnTo>
                  <a:pt x="2045655" y="1496166"/>
                </a:lnTo>
                <a:lnTo>
                  <a:pt x="0" y="14961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13738863" y="2547081"/>
            <a:ext cx="2346958" cy="1563002"/>
            <a:chOff x="0" y="0"/>
            <a:chExt cx="3129278" cy="2084003"/>
          </a:xfrm>
        </p:grpSpPr>
        <p:sp>
          <p:nvSpPr>
            <p:cNvPr id="10" name="Freeform 10"/>
            <p:cNvSpPr/>
            <p:nvPr/>
          </p:nvSpPr>
          <p:spPr>
            <a:xfrm>
              <a:off x="575775" y="0"/>
              <a:ext cx="927455" cy="1129894"/>
            </a:xfrm>
            <a:custGeom>
              <a:avLst/>
              <a:gdLst/>
              <a:ahLst/>
              <a:cxnLst/>
              <a:rect l="l" t="t" r="r" b="b"/>
              <a:pathLst>
                <a:path w="927455" h="1129894">
                  <a:moveTo>
                    <a:pt x="0" y="0"/>
                  </a:moveTo>
                  <a:lnTo>
                    <a:pt x="927455" y="0"/>
                  </a:lnTo>
                  <a:lnTo>
                    <a:pt x="927455" y="1129894"/>
                  </a:lnTo>
                  <a:lnTo>
                    <a:pt x="0" y="1129894"/>
                  </a:lnTo>
                  <a:lnTo>
                    <a:pt x="0" y="0"/>
                  </a:lnTo>
                  <a:close/>
                </a:path>
              </a:pathLst>
            </a:custGeom>
            <a:blipFill>
              <a:blip r:embed="rId5"/>
              <a:stretch>
                <a:fillRect/>
              </a:stretch>
            </a:blipFill>
          </p:spPr>
          <p:txBody>
            <a:bodyPr/>
            <a:lstStyle/>
            <a:p>
              <a:endParaRPr lang="en-US"/>
            </a:p>
          </p:txBody>
        </p:sp>
        <p:sp>
          <p:nvSpPr>
            <p:cNvPr id="11" name="Freeform 11"/>
            <p:cNvSpPr/>
            <p:nvPr/>
          </p:nvSpPr>
          <p:spPr>
            <a:xfrm>
              <a:off x="617810" y="1003441"/>
              <a:ext cx="1052732" cy="1024659"/>
            </a:xfrm>
            <a:custGeom>
              <a:avLst/>
              <a:gdLst/>
              <a:ahLst/>
              <a:cxnLst/>
              <a:rect l="l" t="t" r="r" b="b"/>
              <a:pathLst>
                <a:path w="1052732" h="1024659">
                  <a:moveTo>
                    <a:pt x="0" y="0"/>
                  </a:moveTo>
                  <a:lnTo>
                    <a:pt x="1052733" y="0"/>
                  </a:lnTo>
                  <a:lnTo>
                    <a:pt x="1052733" y="1024659"/>
                  </a:lnTo>
                  <a:lnTo>
                    <a:pt x="0" y="1024659"/>
                  </a:lnTo>
                  <a:lnTo>
                    <a:pt x="0" y="0"/>
                  </a:lnTo>
                  <a:close/>
                </a:path>
              </a:pathLst>
            </a:custGeom>
            <a:blipFill>
              <a:blip r:embed="rId6"/>
              <a:stretch>
                <a:fillRect/>
              </a:stretch>
            </a:blipFill>
          </p:spPr>
          <p:txBody>
            <a:bodyPr/>
            <a:lstStyle/>
            <a:p>
              <a:endParaRPr lang="en-US"/>
            </a:p>
          </p:txBody>
        </p:sp>
        <p:sp>
          <p:nvSpPr>
            <p:cNvPr id="12" name="Freeform 12"/>
            <p:cNvSpPr/>
            <p:nvPr/>
          </p:nvSpPr>
          <p:spPr>
            <a:xfrm>
              <a:off x="0" y="504675"/>
              <a:ext cx="1039502" cy="1129894"/>
            </a:xfrm>
            <a:custGeom>
              <a:avLst/>
              <a:gdLst/>
              <a:ahLst/>
              <a:cxnLst/>
              <a:rect l="l" t="t" r="r" b="b"/>
              <a:pathLst>
                <a:path w="1039502" h="1129894">
                  <a:moveTo>
                    <a:pt x="0" y="0"/>
                  </a:moveTo>
                  <a:lnTo>
                    <a:pt x="1039502" y="0"/>
                  </a:lnTo>
                  <a:lnTo>
                    <a:pt x="1039502" y="1129894"/>
                  </a:lnTo>
                  <a:lnTo>
                    <a:pt x="0" y="1129894"/>
                  </a:lnTo>
                  <a:lnTo>
                    <a:pt x="0" y="0"/>
                  </a:lnTo>
                  <a:close/>
                </a:path>
              </a:pathLst>
            </a:custGeom>
            <a:blipFill>
              <a:blip r:embed="rId7"/>
              <a:stretch>
                <a:fillRect/>
              </a:stretch>
            </a:blipFill>
          </p:spPr>
          <p:txBody>
            <a:bodyPr/>
            <a:lstStyle/>
            <a:p>
              <a:endParaRPr lang="en-US"/>
            </a:p>
          </p:txBody>
        </p:sp>
        <p:sp>
          <p:nvSpPr>
            <p:cNvPr id="13" name="Freeform 13"/>
            <p:cNvSpPr/>
            <p:nvPr/>
          </p:nvSpPr>
          <p:spPr>
            <a:xfrm>
              <a:off x="1925602" y="100462"/>
              <a:ext cx="995719" cy="1129894"/>
            </a:xfrm>
            <a:custGeom>
              <a:avLst/>
              <a:gdLst/>
              <a:ahLst/>
              <a:cxnLst/>
              <a:rect l="l" t="t" r="r" b="b"/>
              <a:pathLst>
                <a:path w="995719" h="1129894">
                  <a:moveTo>
                    <a:pt x="0" y="0"/>
                  </a:moveTo>
                  <a:lnTo>
                    <a:pt x="995719" y="0"/>
                  </a:lnTo>
                  <a:lnTo>
                    <a:pt x="995719" y="1129893"/>
                  </a:lnTo>
                  <a:lnTo>
                    <a:pt x="0" y="1129893"/>
                  </a:lnTo>
                  <a:lnTo>
                    <a:pt x="0" y="0"/>
                  </a:lnTo>
                  <a:close/>
                </a:path>
              </a:pathLst>
            </a:custGeom>
            <a:blipFill>
              <a:blip r:embed="rId8"/>
              <a:stretch>
                <a:fillRect/>
              </a:stretch>
            </a:blipFill>
          </p:spPr>
          <p:txBody>
            <a:bodyPr/>
            <a:lstStyle/>
            <a:p>
              <a:endParaRPr lang="en-US"/>
            </a:p>
          </p:txBody>
        </p:sp>
        <p:sp>
          <p:nvSpPr>
            <p:cNvPr id="14" name="Freeform 14"/>
            <p:cNvSpPr/>
            <p:nvPr/>
          </p:nvSpPr>
          <p:spPr>
            <a:xfrm>
              <a:off x="2105782" y="784194"/>
              <a:ext cx="1023496" cy="1129894"/>
            </a:xfrm>
            <a:custGeom>
              <a:avLst/>
              <a:gdLst/>
              <a:ahLst/>
              <a:cxnLst/>
              <a:rect l="l" t="t" r="r" b="b"/>
              <a:pathLst>
                <a:path w="1023496" h="1129894">
                  <a:moveTo>
                    <a:pt x="0" y="0"/>
                  </a:moveTo>
                  <a:lnTo>
                    <a:pt x="1023496" y="0"/>
                  </a:lnTo>
                  <a:lnTo>
                    <a:pt x="1023496" y="1129894"/>
                  </a:lnTo>
                  <a:lnTo>
                    <a:pt x="0" y="1129894"/>
                  </a:lnTo>
                  <a:lnTo>
                    <a:pt x="0" y="0"/>
                  </a:lnTo>
                  <a:close/>
                </a:path>
              </a:pathLst>
            </a:custGeom>
            <a:blipFill>
              <a:blip r:embed="rId9"/>
              <a:stretch>
                <a:fillRect/>
              </a:stretch>
            </a:blipFill>
          </p:spPr>
          <p:txBody>
            <a:bodyPr/>
            <a:lstStyle/>
            <a:p>
              <a:endParaRPr lang="en-US"/>
            </a:p>
          </p:txBody>
        </p:sp>
        <p:sp>
          <p:nvSpPr>
            <p:cNvPr id="15" name="Freeform 15"/>
            <p:cNvSpPr/>
            <p:nvPr/>
          </p:nvSpPr>
          <p:spPr>
            <a:xfrm>
              <a:off x="1246597" y="219247"/>
              <a:ext cx="847891" cy="1129894"/>
            </a:xfrm>
            <a:custGeom>
              <a:avLst/>
              <a:gdLst/>
              <a:ahLst/>
              <a:cxnLst/>
              <a:rect l="l" t="t" r="r" b="b"/>
              <a:pathLst>
                <a:path w="847891" h="1129894">
                  <a:moveTo>
                    <a:pt x="0" y="0"/>
                  </a:moveTo>
                  <a:lnTo>
                    <a:pt x="847891" y="0"/>
                  </a:lnTo>
                  <a:lnTo>
                    <a:pt x="847891" y="1129894"/>
                  </a:lnTo>
                  <a:lnTo>
                    <a:pt x="0" y="1129894"/>
                  </a:lnTo>
                  <a:lnTo>
                    <a:pt x="0" y="0"/>
                  </a:lnTo>
                  <a:close/>
                </a:path>
              </a:pathLst>
            </a:custGeom>
            <a:blipFill>
              <a:blip r:embed="rId10"/>
              <a:stretch>
                <a:fillRect/>
              </a:stretch>
            </a:blipFill>
          </p:spPr>
          <p:txBody>
            <a:bodyPr/>
            <a:lstStyle/>
            <a:p>
              <a:endParaRPr lang="en-US"/>
            </a:p>
          </p:txBody>
        </p:sp>
        <p:sp>
          <p:nvSpPr>
            <p:cNvPr id="16" name="Freeform 16"/>
            <p:cNvSpPr/>
            <p:nvPr/>
          </p:nvSpPr>
          <p:spPr>
            <a:xfrm>
              <a:off x="1503230" y="1185134"/>
              <a:ext cx="1114300" cy="898869"/>
            </a:xfrm>
            <a:custGeom>
              <a:avLst/>
              <a:gdLst/>
              <a:ahLst/>
              <a:cxnLst/>
              <a:rect l="l" t="t" r="r" b="b"/>
              <a:pathLst>
                <a:path w="1114300" h="898869">
                  <a:moveTo>
                    <a:pt x="0" y="0"/>
                  </a:moveTo>
                  <a:lnTo>
                    <a:pt x="1114300" y="0"/>
                  </a:lnTo>
                  <a:lnTo>
                    <a:pt x="1114300" y="898869"/>
                  </a:lnTo>
                  <a:lnTo>
                    <a:pt x="0" y="898869"/>
                  </a:lnTo>
                  <a:lnTo>
                    <a:pt x="0" y="0"/>
                  </a:lnTo>
                  <a:close/>
                </a:path>
              </a:pathLst>
            </a:custGeom>
            <a:blipFill>
              <a:blip r:embed="rId11"/>
              <a:stretch>
                <a:fillRect/>
              </a:stretch>
            </a:blipFill>
          </p:spPr>
          <p:txBody>
            <a:bodyPr/>
            <a:lstStyle/>
            <a:p>
              <a:endParaRPr lang="en-US"/>
            </a:p>
          </p:txBody>
        </p:sp>
      </p:grpSp>
      <p:sp>
        <p:nvSpPr>
          <p:cNvPr id="17" name="Freeform 17"/>
          <p:cNvSpPr/>
          <p:nvPr/>
        </p:nvSpPr>
        <p:spPr>
          <a:xfrm>
            <a:off x="14912342" y="3601816"/>
            <a:ext cx="4165467" cy="4673735"/>
          </a:xfrm>
          <a:custGeom>
            <a:avLst/>
            <a:gdLst/>
            <a:ahLst/>
            <a:cxnLst/>
            <a:rect l="l" t="t" r="r" b="b"/>
            <a:pathLst>
              <a:path w="4165467" h="4673735">
                <a:moveTo>
                  <a:pt x="0" y="0"/>
                </a:moveTo>
                <a:lnTo>
                  <a:pt x="4165466" y="0"/>
                </a:lnTo>
                <a:lnTo>
                  <a:pt x="4165466" y="4673735"/>
                </a:lnTo>
                <a:lnTo>
                  <a:pt x="0" y="467373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8" name="TextBox 18"/>
          <p:cNvSpPr txBox="1"/>
          <p:nvPr/>
        </p:nvSpPr>
        <p:spPr>
          <a:xfrm>
            <a:off x="3084520" y="547722"/>
            <a:ext cx="13518947" cy="788040"/>
          </a:xfrm>
          <a:prstGeom prst="rect">
            <a:avLst/>
          </a:prstGeom>
        </p:spPr>
        <p:txBody>
          <a:bodyPr lIns="0" tIns="0" rIns="0" bIns="0" rtlCol="0" anchor="t">
            <a:spAutoFit/>
          </a:bodyPr>
          <a:lstStyle/>
          <a:p>
            <a:pPr algn="l">
              <a:lnSpc>
                <a:spcPts val="5900"/>
              </a:lnSpc>
            </a:pPr>
            <a:r>
              <a:rPr lang="en-US" sz="5900">
                <a:solidFill>
                  <a:srgbClr val="000000"/>
                </a:solidFill>
                <a:latin typeface="More Sugar"/>
                <a:ea typeface="More Sugar"/>
                <a:cs typeface="More Sugar"/>
                <a:sym typeface="More Sugar"/>
              </a:rPr>
              <a:t>Growing each other into better leaders</a:t>
            </a:r>
          </a:p>
        </p:txBody>
      </p:sp>
      <p:sp>
        <p:nvSpPr>
          <p:cNvPr id="19" name="TextBox 19"/>
          <p:cNvSpPr txBox="1"/>
          <p:nvPr/>
        </p:nvSpPr>
        <p:spPr>
          <a:xfrm>
            <a:off x="2065052" y="4237132"/>
            <a:ext cx="3780700" cy="788040"/>
          </a:xfrm>
          <a:prstGeom prst="rect">
            <a:avLst/>
          </a:prstGeom>
        </p:spPr>
        <p:txBody>
          <a:bodyPr lIns="0" tIns="0" rIns="0" bIns="0" rtlCol="0" anchor="t">
            <a:spAutoFit/>
          </a:bodyPr>
          <a:lstStyle/>
          <a:p>
            <a:pPr algn="l">
              <a:lnSpc>
                <a:spcPts val="5900"/>
              </a:lnSpc>
            </a:pPr>
            <a:r>
              <a:rPr lang="en-US" sz="5900" dirty="0">
                <a:solidFill>
                  <a:srgbClr val="000000"/>
                </a:solidFill>
                <a:latin typeface="More Sugar"/>
                <a:ea typeface="More Sugar"/>
                <a:cs typeface="More Sugar"/>
                <a:sym typeface="More Sugar"/>
              </a:rPr>
              <a:t>Breaks</a:t>
            </a:r>
          </a:p>
        </p:txBody>
      </p:sp>
      <p:sp>
        <p:nvSpPr>
          <p:cNvPr id="20" name="TextBox 20"/>
          <p:cNvSpPr txBox="1"/>
          <p:nvPr/>
        </p:nvSpPr>
        <p:spPr>
          <a:xfrm>
            <a:off x="1323975" y="4936223"/>
            <a:ext cx="13221108" cy="2218492"/>
          </a:xfrm>
          <a:prstGeom prst="rect">
            <a:avLst/>
          </a:prstGeom>
        </p:spPr>
        <p:txBody>
          <a:bodyPr lIns="0" tIns="0" rIns="0" bIns="0" rtlCol="0" anchor="t">
            <a:spAutoFit/>
          </a:bodyPr>
          <a:lstStyle/>
          <a:p>
            <a:pPr marL="539749" lvl="1" indent="-269875" algn="l">
              <a:lnSpc>
                <a:spcPts val="3499"/>
              </a:lnSpc>
              <a:buFont typeface="Arial"/>
              <a:buChar char="•"/>
            </a:pPr>
            <a:r>
              <a:rPr lang="en-US" sz="2499" dirty="0">
                <a:solidFill>
                  <a:srgbClr val="000000"/>
                </a:solidFill>
                <a:latin typeface="Poppins"/>
                <a:ea typeface="Poppins"/>
                <a:cs typeface="Poppins"/>
                <a:sym typeface="Poppins"/>
              </a:rPr>
              <a:t>Introvert vs Extrovert </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Naps, Quiet Time, </a:t>
            </a:r>
            <a:r>
              <a:rPr lang="en-US" sz="2499" dirty="0" err="1">
                <a:solidFill>
                  <a:srgbClr val="000000"/>
                </a:solidFill>
                <a:latin typeface="Poppins"/>
                <a:ea typeface="Poppins"/>
                <a:cs typeface="Poppins"/>
                <a:sym typeface="Poppins"/>
              </a:rPr>
              <a:t>Socialising</a:t>
            </a:r>
            <a:r>
              <a:rPr lang="en-US" sz="2499" dirty="0">
                <a:solidFill>
                  <a:srgbClr val="000000"/>
                </a:solidFill>
                <a:latin typeface="Poppins"/>
                <a:ea typeface="Poppins"/>
                <a:cs typeface="Poppins"/>
                <a:sym typeface="Poppins"/>
              </a:rPr>
              <a:t> with friends</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Keeping Leader Lounge Tidy – Your stuff lives in your room</a:t>
            </a:r>
          </a:p>
          <a:p>
            <a:pPr marL="539749" lvl="1" indent="-269875" algn="l">
              <a:lnSpc>
                <a:spcPts val="3499"/>
              </a:lnSpc>
              <a:buFont typeface="Arial"/>
              <a:buChar char="•"/>
            </a:pPr>
            <a:r>
              <a:rPr lang="en-US" sz="2499" dirty="0">
                <a:solidFill>
                  <a:srgbClr val="000000"/>
                </a:solidFill>
                <a:latin typeface="Poppins"/>
                <a:ea typeface="Poppins"/>
                <a:cs typeface="Poppins"/>
                <a:sym typeface="Poppins"/>
              </a:rPr>
              <a:t>If you are struggling and need an extra break let us know! </a:t>
            </a:r>
          </a:p>
          <a:p>
            <a:pPr algn="l">
              <a:lnSpc>
                <a:spcPts val="3359"/>
              </a:lnSpc>
            </a:pPr>
            <a:endParaRPr lang="en-US" sz="2499" dirty="0">
              <a:solidFill>
                <a:srgbClr val="000000"/>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0342" y="2668125"/>
            <a:ext cx="5625007" cy="7110484"/>
          </a:xfrm>
          <a:custGeom>
            <a:avLst/>
            <a:gdLst/>
            <a:ahLst/>
            <a:cxnLst/>
            <a:rect l="l" t="t" r="r" b="b"/>
            <a:pathLst>
              <a:path w="5625007" h="7110484">
                <a:moveTo>
                  <a:pt x="0" y="0"/>
                </a:moveTo>
                <a:lnTo>
                  <a:pt x="5625007" y="0"/>
                </a:lnTo>
                <a:lnTo>
                  <a:pt x="5625007" y="7110484"/>
                </a:lnTo>
                <a:lnTo>
                  <a:pt x="0" y="711048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3037291" y="1181100"/>
            <a:ext cx="13178005" cy="1094104"/>
          </a:xfrm>
          <a:prstGeom prst="rect">
            <a:avLst/>
          </a:prstGeom>
        </p:spPr>
        <p:txBody>
          <a:bodyPr lIns="0" tIns="0" rIns="0" bIns="0" rtlCol="0" anchor="t">
            <a:spAutoFit/>
          </a:bodyPr>
          <a:lstStyle/>
          <a:p>
            <a:pPr algn="l">
              <a:lnSpc>
                <a:spcPts val="8199"/>
              </a:lnSpc>
            </a:pPr>
            <a:r>
              <a:rPr lang="en-US" sz="8199" dirty="0">
                <a:solidFill>
                  <a:srgbClr val="000000"/>
                </a:solidFill>
                <a:latin typeface="More Sugar"/>
                <a:ea typeface="More Sugar"/>
                <a:cs typeface="More Sugar"/>
                <a:sym typeface="More Sugar"/>
              </a:rPr>
              <a:t>The three S’s</a:t>
            </a:r>
          </a:p>
        </p:txBody>
      </p:sp>
      <p:sp>
        <p:nvSpPr>
          <p:cNvPr id="8" name="TextBox 8"/>
          <p:cNvSpPr txBox="1"/>
          <p:nvPr/>
        </p:nvSpPr>
        <p:spPr>
          <a:xfrm>
            <a:off x="938643" y="3227424"/>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SAFE</a:t>
            </a:r>
          </a:p>
        </p:txBody>
      </p:sp>
      <p:sp>
        <p:nvSpPr>
          <p:cNvPr id="9" name="TextBox 9"/>
          <p:cNvSpPr txBox="1"/>
          <p:nvPr/>
        </p:nvSpPr>
        <p:spPr>
          <a:xfrm>
            <a:off x="970981" y="4650195"/>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SEEN</a:t>
            </a:r>
          </a:p>
        </p:txBody>
      </p:sp>
      <p:sp>
        <p:nvSpPr>
          <p:cNvPr id="10" name="TextBox 10"/>
          <p:cNvSpPr txBox="1"/>
          <p:nvPr/>
        </p:nvSpPr>
        <p:spPr>
          <a:xfrm>
            <a:off x="201828" y="6095941"/>
            <a:ext cx="3870506"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a SERVANT</a:t>
            </a:r>
          </a:p>
        </p:txBody>
      </p:sp>
      <p:sp>
        <p:nvSpPr>
          <p:cNvPr id="11" name="TextBox 11"/>
          <p:cNvSpPr txBox="1"/>
          <p:nvPr/>
        </p:nvSpPr>
        <p:spPr>
          <a:xfrm>
            <a:off x="5361967" y="3280153"/>
            <a:ext cx="11432158" cy="759888"/>
          </a:xfrm>
          <a:prstGeom prst="rect">
            <a:avLst/>
          </a:prstGeom>
        </p:spPr>
        <p:txBody>
          <a:bodyPr lIns="0" tIns="0" rIns="0" bIns="0" rtlCol="0" anchor="t">
            <a:spAutoFit/>
          </a:bodyPr>
          <a:lstStyle/>
          <a:p>
            <a:pPr marL="474979" lvl="1" indent="-237490">
              <a:lnSpc>
                <a:spcPts val="3079"/>
              </a:lnSpc>
              <a:buFont typeface="Arial"/>
              <a:buChar char="•"/>
            </a:pPr>
            <a:r>
              <a:rPr lang="en-US" sz="2199" dirty="0">
                <a:solidFill>
                  <a:srgbClr val="000000"/>
                </a:solidFill>
                <a:latin typeface="Arimo"/>
                <a:ea typeface="Arimo"/>
                <a:cs typeface="Arimo"/>
                <a:sym typeface="Arimo"/>
              </a:rPr>
              <a:t>At all times it is important that everyone at camp is physically, emotionally and spiritually safe.</a:t>
            </a:r>
          </a:p>
        </p:txBody>
      </p:sp>
      <p:sp>
        <p:nvSpPr>
          <p:cNvPr id="12" name="TextBox 12"/>
          <p:cNvSpPr txBox="1"/>
          <p:nvPr/>
        </p:nvSpPr>
        <p:spPr>
          <a:xfrm>
            <a:off x="5361967" y="4723765"/>
            <a:ext cx="11343936" cy="782320"/>
          </a:xfrm>
          <a:prstGeom prst="rect">
            <a:avLst/>
          </a:prstGeom>
        </p:spPr>
        <p:txBody>
          <a:bodyPr lIns="0" tIns="0" rIns="0" bIns="0" rtlCol="0" anchor="t">
            <a:spAutoFit/>
          </a:bodyPr>
          <a:lstStyle/>
          <a:p>
            <a:pPr marL="474978" lvl="1" indent="-237489" algn="l">
              <a:lnSpc>
                <a:spcPts val="3079"/>
              </a:lnSpc>
              <a:buFont typeface="Arial"/>
              <a:buChar char="•"/>
            </a:pPr>
            <a:r>
              <a:rPr lang="en-US" sz="2199" dirty="0">
                <a:solidFill>
                  <a:srgbClr val="000000"/>
                </a:solidFill>
                <a:latin typeface="Arimo"/>
                <a:ea typeface="Arimo"/>
                <a:cs typeface="Arimo"/>
                <a:sym typeface="Arimo"/>
              </a:rPr>
              <a:t>Leaders must always be visible to others when they are interacting with campers (always have 3 people wherever you go (bathrooms </a:t>
            </a:r>
            <a:r>
              <a:rPr lang="en-US" sz="2199" dirty="0" err="1">
                <a:solidFill>
                  <a:srgbClr val="000000"/>
                </a:solidFill>
                <a:latin typeface="Arimo"/>
                <a:ea typeface="Arimo"/>
                <a:cs typeface="Arimo"/>
                <a:sym typeface="Arimo"/>
              </a:rPr>
              <a:t>etc</a:t>
            </a:r>
            <a:r>
              <a:rPr lang="en-US" sz="2199" dirty="0">
                <a:solidFill>
                  <a:srgbClr val="000000"/>
                </a:solidFill>
                <a:latin typeface="Arimo"/>
                <a:ea typeface="Arimo"/>
                <a:cs typeface="Arimo"/>
                <a:sym typeface="Arimo"/>
              </a:rPr>
              <a:t>)</a:t>
            </a:r>
          </a:p>
        </p:txBody>
      </p:sp>
      <p:sp>
        <p:nvSpPr>
          <p:cNvPr id="13" name="TextBox 13"/>
          <p:cNvSpPr txBox="1"/>
          <p:nvPr/>
        </p:nvSpPr>
        <p:spPr>
          <a:xfrm>
            <a:off x="5361967" y="6113578"/>
            <a:ext cx="11432158" cy="782320"/>
          </a:xfrm>
          <a:prstGeom prst="rect">
            <a:avLst/>
          </a:prstGeom>
        </p:spPr>
        <p:txBody>
          <a:bodyPr lIns="0" tIns="0" rIns="0" bIns="0" rtlCol="0" anchor="t">
            <a:spAutoFit/>
          </a:bodyPr>
          <a:lstStyle/>
          <a:p>
            <a:pPr marL="474978" lvl="1" indent="-237489" algn="l">
              <a:lnSpc>
                <a:spcPts val="3079"/>
              </a:lnSpc>
              <a:buFont typeface="Arial"/>
              <a:buChar char="•"/>
            </a:pPr>
            <a:r>
              <a:rPr lang="en-US" sz="2199">
                <a:solidFill>
                  <a:srgbClr val="000000"/>
                </a:solidFill>
                <a:latin typeface="Arimo"/>
                <a:ea typeface="Arimo"/>
                <a:cs typeface="Arimo"/>
                <a:sym typeface="Arimo"/>
              </a:rPr>
              <a:t>As Jesus taught us; we must serve other above ourselves. This is the love he demonstrated to us and how Christians are called to live. </a:t>
            </a:r>
          </a:p>
        </p:txBody>
      </p:sp>
      <p:sp>
        <p:nvSpPr>
          <p:cNvPr id="14" name="Freeform 14"/>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Freeform 15"/>
          <p:cNvSpPr/>
          <p:nvPr/>
        </p:nvSpPr>
        <p:spPr>
          <a:xfrm>
            <a:off x="16515799" y="4985499"/>
            <a:ext cx="2581482" cy="4068238"/>
          </a:xfrm>
          <a:custGeom>
            <a:avLst/>
            <a:gdLst/>
            <a:ahLst/>
            <a:cxnLst/>
            <a:rect l="l" t="t" r="r" b="b"/>
            <a:pathLst>
              <a:path w="2581482" h="4068238">
                <a:moveTo>
                  <a:pt x="0" y="0"/>
                </a:moveTo>
                <a:lnTo>
                  <a:pt x="2581482" y="0"/>
                </a:lnTo>
                <a:lnTo>
                  <a:pt x="2581482" y="4068237"/>
                </a:lnTo>
                <a:lnTo>
                  <a:pt x="0" y="4068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Freeform 16"/>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986" y="-180826"/>
            <a:ext cx="18539972" cy="10467826"/>
            <a:chOff x="0" y="-47625"/>
            <a:chExt cx="4882956" cy="2756958"/>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dirty="0"/>
            </a:p>
          </p:txBody>
        </p:sp>
      </p:grpSp>
      <p:sp>
        <p:nvSpPr>
          <p:cNvPr id="5" name="Freeform 5"/>
          <p:cNvSpPr/>
          <p:nvPr/>
        </p:nvSpPr>
        <p:spPr>
          <a:xfrm>
            <a:off x="-490342" y="2668125"/>
            <a:ext cx="5625007" cy="7110484"/>
          </a:xfrm>
          <a:custGeom>
            <a:avLst/>
            <a:gdLst/>
            <a:ahLst/>
            <a:cxnLst/>
            <a:rect l="l" t="t" r="r" b="b"/>
            <a:pathLst>
              <a:path w="5625007" h="7110484">
                <a:moveTo>
                  <a:pt x="0" y="0"/>
                </a:moveTo>
                <a:lnTo>
                  <a:pt x="5625007" y="0"/>
                </a:lnTo>
                <a:lnTo>
                  <a:pt x="5625007" y="7110484"/>
                </a:lnTo>
                <a:lnTo>
                  <a:pt x="0" y="711048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05819">
            <a:off x="-921095" y="9020432"/>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938643" y="3227424"/>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SAFE</a:t>
            </a:r>
          </a:p>
        </p:txBody>
      </p:sp>
      <p:sp>
        <p:nvSpPr>
          <p:cNvPr id="9" name="TextBox 9"/>
          <p:cNvSpPr txBox="1"/>
          <p:nvPr/>
        </p:nvSpPr>
        <p:spPr>
          <a:xfrm>
            <a:off x="970981" y="4650195"/>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SEEN</a:t>
            </a:r>
          </a:p>
        </p:txBody>
      </p:sp>
      <p:sp>
        <p:nvSpPr>
          <p:cNvPr id="10" name="TextBox 10"/>
          <p:cNvSpPr txBox="1"/>
          <p:nvPr/>
        </p:nvSpPr>
        <p:spPr>
          <a:xfrm>
            <a:off x="201828" y="6095941"/>
            <a:ext cx="3870506"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a SERVANT</a:t>
            </a:r>
          </a:p>
        </p:txBody>
      </p:sp>
      <p:sp>
        <p:nvSpPr>
          <p:cNvPr id="14" name="Freeform 14"/>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Freeform 15"/>
          <p:cNvSpPr/>
          <p:nvPr/>
        </p:nvSpPr>
        <p:spPr>
          <a:xfrm>
            <a:off x="16482000" y="5133621"/>
            <a:ext cx="2581482" cy="4068238"/>
          </a:xfrm>
          <a:custGeom>
            <a:avLst/>
            <a:gdLst/>
            <a:ahLst/>
            <a:cxnLst/>
            <a:rect l="l" t="t" r="r" b="b"/>
            <a:pathLst>
              <a:path w="2581482" h="4068238">
                <a:moveTo>
                  <a:pt x="0" y="0"/>
                </a:moveTo>
                <a:lnTo>
                  <a:pt x="2581482" y="0"/>
                </a:lnTo>
                <a:lnTo>
                  <a:pt x="2581482" y="4068237"/>
                </a:lnTo>
                <a:lnTo>
                  <a:pt x="0" y="4068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Freeform 16"/>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1" name="Picture 10">
            <a:extLst>
              <a:ext uri="{FF2B5EF4-FFF2-40B4-BE49-F238E27FC236}">
                <a16:creationId xmlns:a16="http://schemas.microsoft.com/office/drawing/2014/main" id="{61271060-84ED-91EC-2F19-B97A9E3EB3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05715" y="1439648"/>
            <a:ext cx="8866590" cy="7226878"/>
          </a:xfrm>
          <a:prstGeom prst="rect">
            <a:avLst/>
          </a:prstGeom>
        </p:spPr>
      </p:pic>
    </p:spTree>
    <p:extLst>
      <p:ext uri="{BB962C8B-B14F-4D97-AF65-F5344CB8AC3E}">
        <p14:creationId xmlns:p14="http://schemas.microsoft.com/office/powerpoint/2010/main" val="3018435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986" y="-180826"/>
            <a:ext cx="18539972" cy="10467826"/>
            <a:chOff x="0" y="-47625"/>
            <a:chExt cx="4882956" cy="2756958"/>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dirty="0"/>
            </a:p>
          </p:txBody>
        </p:sp>
      </p:grpSp>
      <p:sp>
        <p:nvSpPr>
          <p:cNvPr id="5" name="Freeform 5"/>
          <p:cNvSpPr/>
          <p:nvPr/>
        </p:nvSpPr>
        <p:spPr>
          <a:xfrm>
            <a:off x="-490342" y="2668125"/>
            <a:ext cx="5625007" cy="7110484"/>
          </a:xfrm>
          <a:custGeom>
            <a:avLst/>
            <a:gdLst/>
            <a:ahLst/>
            <a:cxnLst/>
            <a:rect l="l" t="t" r="r" b="b"/>
            <a:pathLst>
              <a:path w="5625007" h="7110484">
                <a:moveTo>
                  <a:pt x="0" y="0"/>
                </a:moveTo>
                <a:lnTo>
                  <a:pt x="5625007" y="0"/>
                </a:lnTo>
                <a:lnTo>
                  <a:pt x="5625007" y="7110484"/>
                </a:lnTo>
                <a:lnTo>
                  <a:pt x="0" y="711048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05819">
            <a:off x="-921095" y="9020432"/>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938643" y="3227424"/>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SAFE</a:t>
            </a:r>
          </a:p>
        </p:txBody>
      </p:sp>
      <p:sp>
        <p:nvSpPr>
          <p:cNvPr id="9" name="TextBox 9"/>
          <p:cNvSpPr txBox="1"/>
          <p:nvPr/>
        </p:nvSpPr>
        <p:spPr>
          <a:xfrm>
            <a:off x="970981" y="4650195"/>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SEEN</a:t>
            </a:r>
          </a:p>
        </p:txBody>
      </p:sp>
      <p:sp>
        <p:nvSpPr>
          <p:cNvPr id="10" name="TextBox 10"/>
          <p:cNvSpPr txBox="1"/>
          <p:nvPr/>
        </p:nvSpPr>
        <p:spPr>
          <a:xfrm>
            <a:off x="201828" y="6095941"/>
            <a:ext cx="3870506"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a SERVANT</a:t>
            </a:r>
          </a:p>
        </p:txBody>
      </p:sp>
      <p:sp>
        <p:nvSpPr>
          <p:cNvPr id="14" name="Freeform 14"/>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Freeform 15"/>
          <p:cNvSpPr/>
          <p:nvPr/>
        </p:nvSpPr>
        <p:spPr>
          <a:xfrm>
            <a:off x="16482000" y="5133621"/>
            <a:ext cx="2581482" cy="4068238"/>
          </a:xfrm>
          <a:custGeom>
            <a:avLst/>
            <a:gdLst/>
            <a:ahLst/>
            <a:cxnLst/>
            <a:rect l="l" t="t" r="r" b="b"/>
            <a:pathLst>
              <a:path w="2581482" h="4068238">
                <a:moveTo>
                  <a:pt x="0" y="0"/>
                </a:moveTo>
                <a:lnTo>
                  <a:pt x="2581482" y="0"/>
                </a:lnTo>
                <a:lnTo>
                  <a:pt x="2581482" y="4068237"/>
                </a:lnTo>
                <a:lnTo>
                  <a:pt x="0" y="4068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Freeform 16"/>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8" name="Picture 17">
            <a:extLst>
              <a:ext uri="{FF2B5EF4-FFF2-40B4-BE49-F238E27FC236}">
                <a16:creationId xmlns:a16="http://schemas.microsoft.com/office/drawing/2014/main" id="{4E24BDD9-236F-B82B-62F9-25B9C877AC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38815" y="2046324"/>
            <a:ext cx="10431647" cy="6258988"/>
          </a:xfrm>
          <a:prstGeom prst="rect">
            <a:avLst/>
          </a:prstGeom>
        </p:spPr>
      </p:pic>
    </p:spTree>
    <p:extLst>
      <p:ext uri="{BB962C8B-B14F-4D97-AF65-F5344CB8AC3E}">
        <p14:creationId xmlns:p14="http://schemas.microsoft.com/office/powerpoint/2010/main" val="2427923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986" y="-180826"/>
            <a:ext cx="18539972" cy="10467826"/>
            <a:chOff x="0" y="-47625"/>
            <a:chExt cx="4882956" cy="2756958"/>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dirty="0"/>
            </a:p>
          </p:txBody>
        </p:sp>
      </p:grpSp>
      <p:sp>
        <p:nvSpPr>
          <p:cNvPr id="5" name="Freeform 5"/>
          <p:cNvSpPr/>
          <p:nvPr/>
        </p:nvSpPr>
        <p:spPr>
          <a:xfrm>
            <a:off x="-490342" y="2668125"/>
            <a:ext cx="5625007" cy="7110484"/>
          </a:xfrm>
          <a:custGeom>
            <a:avLst/>
            <a:gdLst/>
            <a:ahLst/>
            <a:cxnLst/>
            <a:rect l="l" t="t" r="r" b="b"/>
            <a:pathLst>
              <a:path w="5625007" h="7110484">
                <a:moveTo>
                  <a:pt x="0" y="0"/>
                </a:moveTo>
                <a:lnTo>
                  <a:pt x="5625007" y="0"/>
                </a:lnTo>
                <a:lnTo>
                  <a:pt x="5625007" y="7110484"/>
                </a:lnTo>
                <a:lnTo>
                  <a:pt x="0" y="711048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05819">
            <a:off x="-921095" y="9020432"/>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938643" y="3227424"/>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SAFE</a:t>
            </a:r>
          </a:p>
        </p:txBody>
      </p:sp>
      <p:sp>
        <p:nvSpPr>
          <p:cNvPr id="9" name="TextBox 9"/>
          <p:cNvSpPr txBox="1"/>
          <p:nvPr/>
        </p:nvSpPr>
        <p:spPr>
          <a:xfrm>
            <a:off x="970981" y="4650195"/>
            <a:ext cx="2252818"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SEEN</a:t>
            </a:r>
          </a:p>
        </p:txBody>
      </p:sp>
      <p:sp>
        <p:nvSpPr>
          <p:cNvPr id="10" name="TextBox 10"/>
          <p:cNvSpPr txBox="1"/>
          <p:nvPr/>
        </p:nvSpPr>
        <p:spPr>
          <a:xfrm>
            <a:off x="201828" y="6095941"/>
            <a:ext cx="3870506" cy="717551"/>
          </a:xfrm>
          <a:prstGeom prst="rect">
            <a:avLst/>
          </a:prstGeom>
        </p:spPr>
        <p:txBody>
          <a:bodyPr wrap="square" lIns="0" tIns="0" rIns="0" bIns="0" rtlCol="0" anchor="t">
            <a:spAutoFit/>
          </a:bodyPr>
          <a:lstStyle/>
          <a:p>
            <a:pPr algn="ctr">
              <a:lnSpc>
                <a:spcPts val="5599"/>
              </a:lnSpc>
              <a:spcBef>
                <a:spcPct val="0"/>
              </a:spcBef>
            </a:pPr>
            <a:r>
              <a:rPr lang="en-US" sz="3999" b="1" dirty="0">
                <a:solidFill>
                  <a:srgbClr val="000000"/>
                </a:solidFill>
                <a:latin typeface="Poppins Bold"/>
                <a:ea typeface="Poppins Bold"/>
                <a:cs typeface="Poppins Bold"/>
                <a:sym typeface="Poppins Bold"/>
              </a:rPr>
              <a:t>Be a SERVANT</a:t>
            </a:r>
          </a:p>
        </p:txBody>
      </p:sp>
      <p:sp>
        <p:nvSpPr>
          <p:cNvPr id="14" name="Freeform 14"/>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Freeform 15"/>
          <p:cNvSpPr/>
          <p:nvPr/>
        </p:nvSpPr>
        <p:spPr>
          <a:xfrm>
            <a:off x="16482000" y="5133621"/>
            <a:ext cx="2581482" cy="4068238"/>
          </a:xfrm>
          <a:custGeom>
            <a:avLst/>
            <a:gdLst/>
            <a:ahLst/>
            <a:cxnLst/>
            <a:rect l="l" t="t" r="r" b="b"/>
            <a:pathLst>
              <a:path w="2581482" h="4068238">
                <a:moveTo>
                  <a:pt x="0" y="0"/>
                </a:moveTo>
                <a:lnTo>
                  <a:pt x="2581482" y="0"/>
                </a:lnTo>
                <a:lnTo>
                  <a:pt x="2581482" y="4068237"/>
                </a:lnTo>
                <a:lnTo>
                  <a:pt x="0" y="4068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Freeform 16"/>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1" name="Picture 10">
            <a:extLst>
              <a:ext uri="{FF2B5EF4-FFF2-40B4-BE49-F238E27FC236}">
                <a16:creationId xmlns:a16="http://schemas.microsoft.com/office/drawing/2014/main" id="{4B912483-83D7-08FE-4AFD-8B1EFD6A7C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62479" y="2046325"/>
            <a:ext cx="9363702" cy="6238566"/>
          </a:xfrm>
          <a:prstGeom prst="rect">
            <a:avLst/>
          </a:prstGeom>
        </p:spPr>
      </p:pic>
    </p:spTree>
    <p:extLst>
      <p:ext uri="{BB962C8B-B14F-4D97-AF65-F5344CB8AC3E}">
        <p14:creationId xmlns:p14="http://schemas.microsoft.com/office/powerpoint/2010/main" val="4144101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5261548" y="4316486"/>
            <a:ext cx="587510" cy="651884"/>
          </a:xfrm>
          <a:custGeom>
            <a:avLst/>
            <a:gdLst/>
            <a:ahLst/>
            <a:cxnLst/>
            <a:rect l="l" t="t" r="r" b="b"/>
            <a:pathLst>
              <a:path w="587510" h="651884">
                <a:moveTo>
                  <a:pt x="0" y="0"/>
                </a:moveTo>
                <a:lnTo>
                  <a:pt x="587510" y="0"/>
                </a:lnTo>
                <a:lnTo>
                  <a:pt x="587510" y="651884"/>
                </a:lnTo>
                <a:lnTo>
                  <a:pt x="0" y="651884"/>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3037291" y="1932024"/>
            <a:ext cx="12695712" cy="6473191"/>
          </a:xfrm>
          <a:prstGeom prst="rect">
            <a:avLst/>
          </a:prstGeom>
        </p:spPr>
        <p:txBody>
          <a:bodyPr lIns="0" tIns="0" rIns="0" bIns="0" rtlCol="0" anchor="t">
            <a:spAutoFit/>
          </a:bodyPr>
          <a:lstStyle/>
          <a:p>
            <a:pPr marL="647694" lvl="1" indent="-323847" algn="just">
              <a:lnSpc>
                <a:spcPts val="4679"/>
              </a:lnSpc>
              <a:buFont typeface="Arial"/>
              <a:buChar char="•"/>
            </a:pPr>
            <a:r>
              <a:rPr lang="en-US" sz="2999">
                <a:solidFill>
                  <a:srgbClr val="000000"/>
                </a:solidFill>
                <a:latin typeface="Arimo"/>
                <a:ea typeface="Arimo"/>
                <a:cs typeface="Arimo"/>
                <a:sym typeface="Arimo"/>
              </a:rPr>
              <a:t>All visitors must sign in on arrival</a:t>
            </a:r>
          </a:p>
          <a:p>
            <a:pPr marL="647694" lvl="1" indent="-323847" algn="just">
              <a:lnSpc>
                <a:spcPts val="4679"/>
              </a:lnSpc>
              <a:buFont typeface="Arial"/>
              <a:buChar char="•"/>
            </a:pPr>
            <a:r>
              <a:rPr lang="en-US" sz="2999">
                <a:solidFill>
                  <a:srgbClr val="000000"/>
                </a:solidFill>
                <a:latin typeface="Arimo"/>
                <a:ea typeface="Arimo"/>
                <a:cs typeface="Arimo"/>
                <a:sym typeface="Arimo"/>
              </a:rPr>
              <a:t>Behaviour should be consistent with that of Bible Believing Christians</a:t>
            </a:r>
          </a:p>
          <a:p>
            <a:pPr marL="647694" lvl="1" indent="-323847" algn="just">
              <a:lnSpc>
                <a:spcPts val="4679"/>
              </a:lnSpc>
              <a:buFont typeface="Arial"/>
              <a:buChar char="•"/>
            </a:pPr>
            <a:r>
              <a:rPr lang="en-US" sz="2999">
                <a:solidFill>
                  <a:srgbClr val="000000"/>
                </a:solidFill>
                <a:latin typeface="Arimo"/>
                <a:ea typeface="Arimo"/>
                <a:cs typeface="Arimo"/>
                <a:sym typeface="Arimo"/>
              </a:rPr>
              <a:t>Any vehicles on site must be driven in a </a:t>
            </a:r>
            <a:r>
              <a:rPr lang="en-US" sz="2999" u="sng">
                <a:solidFill>
                  <a:srgbClr val="000000"/>
                </a:solidFill>
                <a:latin typeface="Arimo"/>
                <a:ea typeface="Arimo"/>
                <a:cs typeface="Arimo"/>
                <a:sym typeface="Arimo"/>
              </a:rPr>
              <a:t>sensible and law-abiding</a:t>
            </a:r>
            <a:r>
              <a:rPr lang="en-US" sz="2999">
                <a:solidFill>
                  <a:srgbClr val="000000"/>
                </a:solidFill>
                <a:latin typeface="Arimo"/>
                <a:ea typeface="Arimo"/>
                <a:cs typeface="Arimo"/>
                <a:sym typeface="Arimo"/>
              </a:rPr>
              <a:t> manner. </a:t>
            </a:r>
          </a:p>
          <a:p>
            <a:pPr marL="647694" lvl="1" indent="-323847" algn="just">
              <a:lnSpc>
                <a:spcPts val="4679"/>
              </a:lnSpc>
              <a:buFont typeface="Arial"/>
              <a:buChar char="•"/>
            </a:pPr>
            <a:r>
              <a:rPr lang="en-US" sz="2999">
                <a:solidFill>
                  <a:srgbClr val="000000"/>
                </a:solidFill>
                <a:latin typeface="Arimo"/>
                <a:ea typeface="Arimo"/>
                <a:cs typeface="Arimo"/>
                <a:sym typeface="Arimo"/>
              </a:rPr>
              <a:t>No PDA </a:t>
            </a:r>
          </a:p>
          <a:p>
            <a:pPr marL="647694" lvl="1" indent="-323847" algn="just">
              <a:lnSpc>
                <a:spcPts val="4679"/>
              </a:lnSpc>
              <a:buFont typeface="Arial"/>
              <a:buChar char="•"/>
            </a:pPr>
            <a:r>
              <a:rPr lang="en-US" sz="2999">
                <a:solidFill>
                  <a:srgbClr val="000000"/>
                </a:solidFill>
                <a:latin typeface="Arimo"/>
                <a:ea typeface="Arimo"/>
                <a:cs typeface="Arimo"/>
                <a:sym typeface="Arimo"/>
              </a:rPr>
              <a:t>No campers are allowed in bed with a PA, Leader, Jr Leader or fellow camper. </a:t>
            </a:r>
          </a:p>
          <a:p>
            <a:pPr marL="647694" lvl="1" indent="-323847" algn="just">
              <a:lnSpc>
                <a:spcPts val="4679"/>
              </a:lnSpc>
              <a:buFont typeface="Arial"/>
              <a:buChar char="•"/>
            </a:pPr>
            <a:r>
              <a:rPr lang="en-US" sz="2999">
                <a:solidFill>
                  <a:srgbClr val="000000"/>
                </a:solidFill>
                <a:latin typeface="Arimo"/>
                <a:ea typeface="Arimo"/>
                <a:cs typeface="Arimo"/>
                <a:sym typeface="Arimo"/>
              </a:rPr>
              <a:t>Minimum 2 Leaders per cabin</a:t>
            </a:r>
          </a:p>
          <a:p>
            <a:pPr marL="647694" lvl="1" indent="-323847" algn="just">
              <a:lnSpc>
                <a:spcPts val="4679"/>
              </a:lnSpc>
              <a:buFont typeface="Arial"/>
              <a:buChar char="•"/>
            </a:pPr>
            <a:r>
              <a:rPr lang="en-US" sz="2999">
                <a:solidFill>
                  <a:srgbClr val="000000"/>
                </a:solidFill>
                <a:latin typeface="Arimo"/>
                <a:ea typeface="Arimo"/>
                <a:cs typeface="Arimo"/>
                <a:sym typeface="Arimo"/>
              </a:rPr>
              <a:t>Camp is smoke, drug and alcohol free. </a:t>
            </a:r>
          </a:p>
          <a:p>
            <a:pPr marL="647694" lvl="1" indent="-323847" algn="just">
              <a:lnSpc>
                <a:spcPts val="4679"/>
              </a:lnSpc>
              <a:buFont typeface="Arial"/>
              <a:buChar char="•"/>
            </a:pPr>
            <a:r>
              <a:rPr lang="en-US" sz="2999" u="sng">
                <a:solidFill>
                  <a:srgbClr val="000000"/>
                </a:solidFill>
                <a:latin typeface="Arimo"/>
                <a:ea typeface="Arimo"/>
                <a:cs typeface="Arimo"/>
                <a:sym typeface="Arimo"/>
              </a:rPr>
              <a:t>Cell phones must be handed in</a:t>
            </a:r>
          </a:p>
          <a:p>
            <a:pPr marL="647694" lvl="1" indent="-323847" algn="just">
              <a:lnSpc>
                <a:spcPts val="4679"/>
              </a:lnSpc>
              <a:buFont typeface="Arial"/>
              <a:buChar char="•"/>
            </a:pPr>
            <a:r>
              <a:rPr lang="en-US" sz="2999">
                <a:solidFill>
                  <a:srgbClr val="000000"/>
                </a:solidFill>
                <a:latin typeface="Arimo"/>
                <a:ea typeface="Arimo"/>
                <a:cs typeface="Arimo"/>
                <a:sym typeface="Arimo"/>
              </a:rPr>
              <a:t>Failure to meet these, could result in being asked to leave. </a:t>
            </a:r>
          </a:p>
        </p:txBody>
      </p:sp>
      <p:sp>
        <p:nvSpPr>
          <p:cNvPr id="8" name="Freeform 8"/>
          <p:cNvSpPr/>
          <p:nvPr/>
        </p:nvSpPr>
        <p:spPr>
          <a:xfrm>
            <a:off x="15802076" y="3434731"/>
            <a:ext cx="2005141" cy="701799"/>
          </a:xfrm>
          <a:custGeom>
            <a:avLst/>
            <a:gdLst/>
            <a:ahLst/>
            <a:cxnLst/>
            <a:rect l="l" t="t" r="r" b="b"/>
            <a:pathLst>
              <a:path w="2005141" h="701799">
                <a:moveTo>
                  <a:pt x="0" y="0"/>
                </a:moveTo>
                <a:lnTo>
                  <a:pt x="2005141" y="0"/>
                </a:lnTo>
                <a:lnTo>
                  <a:pt x="2005141" y="701799"/>
                </a:lnTo>
                <a:lnTo>
                  <a:pt x="0" y="7017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3276600" y="879641"/>
            <a:ext cx="13178005" cy="1094104"/>
          </a:xfrm>
          <a:prstGeom prst="rect">
            <a:avLst/>
          </a:prstGeom>
        </p:spPr>
        <p:txBody>
          <a:bodyPr lIns="0" tIns="0" rIns="0" bIns="0" rtlCol="0" anchor="t">
            <a:spAutoFit/>
          </a:bodyPr>
          <a:lstStyle/>
          <a:p>
            <a:pPr algn="l">
              <a:lnSpc>
                <a:spcPts val="8199"/>
              </a:lnSpc>
            </a:pPr>
            <a:r>
              <a:rPr lang="en-US" sz="8199" dirty="0">
                <a:solidFill>
                  <a:srgbClr val="000000"/>
                </a:solidFill>
                <a:latin typeface="More Sugar"/>
                <a:ea typeface="More Sugar"/>
                <a:cs typeface="More Sugar"/>
                <a:sym typeface="More Sugar"/>
              </a:rPr>
              <a:t>Code of conduct</a:t>
            </a:r>
          </a:p>
        </p:txBody>
      </p:sp>
      <p:sp>
        <p:nvSpPr>
          <p:cNvPr id="11" name="Freeform 11"/>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2554998" y="2427483"/>
            <a:ext cx="13178005" cy="4155946"/>
          </a:xfrm>
          <a:prstGeom prst="rect">
            <a:avLst/>
          </a:prstGeom>
        </p:spPr>
        <p:txBody>
          <a:bodyPr lIns="0" tIns="0" rIns="0" bIns="0" rtlCol="0" anchor="t">
            <a:spAutoFit/>
          </a:bodyPr>
          <a:lstStyle/>
          <a:p>
            <a:pPr marL="647694" lvl="1" indent="-323847" algn="just">
              <a:lnSpc>
                <a:spcPts val="4679"/>
              </a:lnSpc>
              <a:buFont typeface="Arial"/>
              <a:buChar char="•"/>
            </a:pPr>
            <a:r>
              <a:rPr lang="en-US" sz="2999" dirty="0">
                <a:solidFill>
                  <a:srgbClr val="000000"/>
                </a:solidFill>
                <a:latin typeface="Arimo"/>
                <a:ea typeface="Arimo"/>
                <a:cs typeface="Arimo"/>
                <a:sym typeface="Arimo"/>
              </a:rPr>
              <a:t>1st, check again! And again! It’s probably in their bag, calmly have a look with them. </a:t>
            </a:r>
          </a:p>
          <a:p>
            <a:pPr marL="647694" lvl="1" indent="-323847" algn="just">
              <a:lnSpc>
                <a:spcPts val="4679"/>
              </a:lnSpc>
              <a:buFont typeface="Arial"/>
              <a:buChar char="•"/>
            </a:pPr>
            <a:r>
              <a:rPr lang="en-US" sz="2999" dirty="0">
                <a:solidFill>
                  <a:srgbClr val="000000"/>
                </a:solidFill>
                <a:latin typeface="Arimo"/>
                <a:ea typeface="Arimo"/>
                <a:cs typeface="Arimo"/>
                <a:sym typeface="Arimo"/>
              </a:rPr>
              <a:t>Still worried? Talk to camp parents or staff. </a:t>
            </a:r>
          </a:p>
          <a:p>
            <a:pPr marL="647694" lvl="1" indent="-323847" algn="just">
              <a:lnSpc>
                <a:spcPts val="4679"/>
              </a:lnSpc>
              <a:buFont typeface="Arial"/>
              <a:buChar char="•"/>
            </a:pPr>
            <a:r>
              <a:rPr lang="en-US" sz="2999" dirty="0">
                <a:solidFill>
                  <a:srgbClr val="000000"/>
                </a:solidFill>
                <a:latin typeface="Arimo"/>
                <a:ea typeface="Arimo"/>
                <a:cs typeface="Arimo"/>
                <a:sym typeface="Arimo"/>
              </a:rPr>
              <a:t>Cell phones should be left at home but if brought can be locked in the office. </a:t>
            </a:r>
          </a:p>
          <a:p>
            <a:pPr marL="647694" lvl="1" indent="-323847" algn="just">
              <a:lnSpc>
                <a:spcPts val="4679"/>
              </a:lnSpc>
              <a:buFont typeface="Arial"/>
              <a:buChar char="•"/>
            </a:pPr>
            <a:r>
              <a:rPr lang="en-US" sz="2999" dirty="0">
                <a:solidFill>
                  <a:srgbClr val="000000"/>
                </a:solidFill>
                <a:latin typeface="Arimo"/>
                <a:ea typeface="Arimo"/>
                <a:cs typeface="Arimo"/>
                <a:sym typeface="Arimo"/>
              </a:rPr>
              <a:t>Kids can borrow things and forget to return it – so ask who had it last? </a:t>
            </a:r>
          </a:p>
          <a:p>
            <a:pPr marL="647694" lvl="1" indent="-323847" algn="just">
              <a:lnSpc>
                <a:spcPts val="4679"/>
              </a:lnSpc>
              <a:buFont typeface="Arial"/>
              <a:buChar char="•"/>
            </a:pPr>
            <a:r>
              <a:rPr lang="en-US" sz="2999" dirty="0">
                <a:solidFill>
                  <a:srgbClr val="000000"/>
                </a:solidFill>
                <a:latin typeface="Arimo"/>
                <a:ea typeface="Arimo"/>
                <a:cs typeface="Arimo"/>
                <a:sym typeface="Arimo"/>
              </a:rPr>
              <a:t>The best way to not lose things is to ask </a:t>
            </a:r>
          </a:p>
        </p:txBody>
      </p:sp>
      <p:sp>
        <p:nvSpPr>
          <p:cNvPr id="7" name="TextBox 7"/>
          <p:cNvSpPr txBox="1"/>
          <p:nvPr/>
        </p:nvSpPr>
        <p:spPr>
          <a:xfrm>
            <a:off x="3037291" y="1181100"/>
            <a:ext cx="13178005" cy="1094104"/>
          </a:xfrm>
          <a:prstGeom prst="rect">
            <a:avLst/>
          </a:prstGeom>
        </p:spPr>
        <p:txBody>
          <a:bodyPr lIns="0" tIns="0" rIns="0" bIns="0" rtlCol="0" anchor="t">
            <a:spAutoFit/>
          </a:bodyPr>
          <a:lstStyle/>
          <a:p>
            <a:pPr algn="l">
              <a:lnSpc>
                <a:spcPts val="8199"/>
              </a:lnSpc>
            </a:pPr>
            <a:r>
              <a:rPr lang="en-US" sz="8199" dirty="0">
                <a:solidFill>
                  <a:srgbClr val="000000"/>
                </a:solidFill>
                <a:latin typeface="More Sugar"/>
                <a:ea typeface="More Sugar"/>
                <a:cs typeface="More Sugar"/>
                <a:sym typeface="More Sugar"/>
              </a:rPr>
              <a:t>Lost Items </a:t>
            </a:r>
          </a:p>
        </p:txBody>
      </p:sp>
      <p:sp>
        <p:nvSpPr>
          <p:cNvPr id="8" name="Freeform 8"/>
          <p:cNvSpPr/>
          <p:nvPr/>
        </p:nvSpPr>
        <p:spPr>
          <a:xfrm rot="-197672">
            <a:off x="2334132" y="8139178"/>
            <a:ext cx="2045655" cy="1496165"/>
          </a:xfrm>
          <a:custGeom>
            <a:avLst/>
            <a:gdLst/>
            <a:ahLst/>
            <a:cxnLst/>
            <a:rect l="l" t="t" r="r" b="b"/>
            <a:pathLst>
              <a:path w="2045655" h="1496165">
                <a:moveTo>
                  <a:pt x="0" y="0"/>
                </a:moveTo>
                <a:lnTo>
                  <a:pt x="2045655" y="0"/>
                </a:lnTo>
                <a:lnTo>
                  <a:pt x="2045655" y="1496166"/>
                </a:lnTo>
                <a:lnTo>
                  <a:pt x="0" y="14961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15333"/>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98010">
            <a:off x="4019554" y="7999463"/>
            <a:ext cx="2045655" cy="1496165"/>
          </a:xfrm>
          <a:custGeom>
            <a:avLst/>
            <a:gdLst/>
            <a:ahLst/>
            <a:cxnLst/>
            <a:rect l="l" t="t" r="r" b="b"/>
            <a:pathLst>
              <a:path w="2045655" h="1496165">
                <a:moveTo>
                  <a:pt x="0" y="0"/>
                </a:moveTo>
                <a:lnTo>
                  <a:pt x="2045655" y="0"/>
                </a:lnTo>
                <a:lnTo>
                  <a:pt x="2045655" y="1496165"/>
                </a:lnTo>
                <a:lnTo>
                  <a:pt x="0" y="1496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2554998" y="1652171"/>
            <a:ext cx="10691788" cy="1094104"/>
          </a:xfrm>
          <a:prstGeom prst="rect">
            <a:avLst/>
          </a:prstGeom>
        </p:spPr>
        <p:txBody>
          <a:bodyPr lIns="0" tIns="0" rIns="0" bIns="0" rtlCol="0" anchor="t">
            <a:spAutoFit/>
          </a:bodyPr>
          <a:lstStyle/>
          <a:p>
            <a:pPr algn="l">
              <a:lnSpc>
                <a:spcPts val="8199"/>
              </a:lnSpc>
            </a:pPr>
            <a:r>
              <a:rPr lang="en-US" sz="8199" dirty="0">
                <a:solidFill>
                  <a:srgbClr val="000000"/>
                </a:solidFill>
                <a:latin typeface="More Sugar"/>
                <a:ea typeface="More Sugar"/>
                <a:cs typeface="More Sugar"/>
                <a:sym typeface="More Sugar"/>
              </a:rPr>
              <a:t>Nurse</a:t>
            </a:r>
          </a:p>
        </p:txBody>
      </p:sp>
      <p:sp>
        <p:nvSpPr>
          <p:cNvPr id="9" name="TextBox 9"/>
          <p:cNvSpPr txBox="1"/>
          <p:nvPr/>
        </p:nvSpPr>
        <p:spPr>
          <a:xfrm>
            <a:off x="2554998" y="2686776"/>
            <a:ext cx="9849840" cy="2135136"/>
          </a:xfrm>
          <a:prstGeom prst="rect">
            <a:avLst/>
          </a:prstGeom>
        </p:spPr>
        <p:txBody>
          <a:bodyPr lIns="0" tIns="0" rIns="0" bIns="0" rtlCol="0" anchor="t">
            <a:spAutoFit/>
          </a:bodyPr>
          <a:lstStyle/>
          <a:p>
            <a:pPr algn="l">
              <a:lnSpc>
                <a:spcPts val="4199"/>
              </a:lnSpc>
            </a:pPr>
            <a:r>
              <a:rPr lang="en-US" sz="2999" dirty="0">
                <a:solidFill>
                  <a:srgbClr val="000000"/>
                </a:solidFill>
                <a:latin typeface="Poppins"/>
                <a:ea typeface="Poppins"/>
                <a:cs typeface="Poppins"/>
                <a:sym typeface="Poppins"/>
              </a:rPr>
              <a:t>Main Roles :</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Medication</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Injuries that happen at camp that you can’t deal with solo</a:t>
            </a:r>
          </a:p>
        </p:txBody>
      </p:sp>
      <p:sp>
        <p:nvSpPr>
          <p:cNvPr id="10" name="TextBox 10"/>
          <p:cNvSpPr txBox="1"/>
          <p:nvPr/>
        </p:nvSpPr>
        <p:spPr>
          <a:xfrm>
            <a:off x="2554998" y="6039577"/>
            <a:ext cx="10691788" cy="788040"/>
          </a:xfrm>
          <a:prstGeom prst="rect">
            <a:avLst/>
          </a:prstGeom>
        </p:spPr>
        <p:txBody>
          <a:bodyPr lIns="0" tIns="0" rIns="0" bIns="0" rtlCol="0" anchor="t">
            <a:spAutoFit/>
          </a:bodyPr>
          <a:lstStyle/>
          <a:p>
            <a:pPr algn="l">
              <a:lnSpc>
                <a:spcPts val="5900"/>
              </a:lnSpc>
            </a:pPr>
            <a:r>
              <a:rPr lang="en-US" sz="5900">
                <a:solidFill>
                  <a:srgbClr val="000000"/>
                </a:solidFill>
                <a:latin typeface="More Sugar"/>
                <a:ea typeface="More Sugar"/>
                <a:cs typeface="More Sugar"/>
                <a:sym typeface="More Sugar"/>
              </a:rPr>
              <a:t>Near misses...</a:t>
            </a:r>
          </a:p>
        </p:txBody>
      </p:sp>
      <p:sp>
        <p:nvSpPr>
          <p:cNvPr id="11" name="TextBox 11"/>
          <p:cNvSpPr txBox="1"/>
          <p:nvPr/>
        </p:nvSpPr>
        <p:spPr>
          <a:xfrm>
            <a:off x="2554998" y="6760942"/>
            <a:ext cx="12939567" cy="915036"/>
          </a:xfrm>
          <a:prstGeom prst="rect">
            <a:avLst/>
          </a:prstGeom>
        </p:spPr>
        <p:txBody>
          <a:bodyPr lIns="0" tIns="0" rIns="0" bIns="0" rtlCol="0" anchor="t">
            <a:spAutoFit/>
          </a:bodyPr>
          <a:lstStyle/>
          <a:p>
            <a:pPr algn="l">
              <a:lnSpc>
                <a:spcPts val="3639"/>
              </a:lnSpc>
            </a:pPr>
            <a:r>
              <a:rPr lang="en-US" sz="2599" dirty="0">
                <a:solidFill>
                  <a:srgbClr val="000000"/>
                </a:solidFill>
                <a:latin typeface="Poppins"/>
                <a:ea typeface="Poppins"/>
                <a:cs typeface="Poppins"/>
                <a:sym typeface="Poppins"/>
              </a:rPr>
              <a:t>When something could have been an accident but didn’t quite happen...</a:t>
            </a:r>
          </a:p>
          <a:p>
            <a:pPr marL="561336" lvl="1" indent="-280668" algn="l">
              <a:lnSpc>
                <a:spcPts val="3639"/>
              </a:lnSpc>
              <a:buFont typeface="Arial"/>
              <a:buChar char="•"/>
            </a:pPr>
            <a:r>
              <a:rPr lang="en-US" sz="2599" dirty="0">
                <a:solidFill>
                  <a:srgbClr val="000000"/>
                </a:solidFill>
                <a:latin typeface="Poppins"/>
                <a:ea typeface="Poppins"/>
                <a:cs typeface="Poppins"/>
                <a:sym typeface="Poppins"/>
              </a:rPr>
              <a:t>Please let us know!</a:t>
            </a:r>
          </a:p>
        </p:txBody>
      </p:sp>
      <p:sp>
        <p:nvSpPr>
          <p:cNvPr id="12" name="Freeform 12"/>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702" y="0"/>
            <a:ext cx="18539972" cy="10287000"/>
            <a:chOff x="0" y="0"/>
            <a:chExt cx="4882956" cy="2709333"/>
          </a:xfrm>
        </p:grpSpPr>
        <p:sp>
          <p:nvSpPr>
            <p:cNvPr id="3" name="Freeform 3"/>
            <p:cNvSpPr/>
            <p:nvPr/>
          </p:nvSpPr>
          <p:spPr>
            <a:xfrm>
              <a:off x="0" y="0"/>
              <a:ext cx="4882955" cy="2709333"/>
            </a:xfrm>
            <a:custGeom>
              <a:avLst/>
              <a:gdLst/>
              <a:ahLst/>
              <a:cxnLst/>
              <a:rect l="l" t="t" r="r" b="b"/>
              <a:pathLst>
                <a:path w="4882955" h="2709333">
                  <a:moveTo>
                    <a:pt x="0" y="0"/>
                  </a:moveTo>
                  <a:lnTo>
                    <a:pt x="4882955" y="0"/>
                  </a:lnTo>
                  <a:lnTo>
                    <a:pt x="4882955" y="2709333"/>
                  </a:lnTo>
                  <a:lnTo>
                    <a:pt x="0" y="2709333"/>
                  </a:lnTo>
                  <a:close/>
                </a:path>
              </a:pathLst>
            </a:custGeom>
            <a:solidFill>
              <a:srgbClr val="F8F3EF"/>
            </a:solidFill>
          </p:spPr>
          <p:txBody>
            <a:bodyPr/>
            <a:lstStyle/>
            <a:p>
              <a:endParaRPr lang="en-US"/>
            </a:p>
          </p:txBody>
        </p:sp>
        <p:sp>
          <p:nvSpPr>
            <p:cNvPr id="4" name="TextBox 4"/>
            <p:cNvSpPr txBox="1"/>
            <p:nvPr/>
          </p:nvSpPr>
          <p:spPr>
            <a:xfrm>
              <a:off x="0" y="-47625"/>
              <a:ext cx="4882956" cy="275695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5819">
            <a:off x="-899262" y="8873843"/>
            <a:ext cx="19376599" cy="4368542"/>
          </a:xfrm>
          <a:custGeom>
            <a:avLst/>
            <a:gdLst/>
            <a:ahLst/>
            <a:cxnLst/>
            <a:rect l="l" t="t" r="r" b="b"/>
            <a:pathLst>
              <a:path w="19376599" h="4368542">
                <a:moveTo>
                  <a:pt x="0" y="0"/>
                </a:moveTo>
                <a:lnTo>
                  <a:pt x="19376599" y="0"/>
                </a:lnTo>
                <a:lnTo>
                  <a:pt x="19376599" y="4368542"/>
                </a:lnTo>
                <a:lnTo>
                  <a:pt x="0" y="436854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rot="-166737">
            <a:off x="5206617" y="7932788"/>
            <a:ext cx="2045655" cy="1496165"/>
          </a:xfrm>
          <a:custGeom>
            <a:avLst/>
            <a:gdLst/>
            <a:ahLst/>
            <a:cxnLst/>
            <a:rect l="l" t="t" r="r" b="b"/>
            <a:pathLst>
              <a:path w="2045655" h="1496165">
                <a:moveTo>
                  <a:pt x="0" y="0"/>
                </a:moveTo>
                <a:lnTo>
                  <a:pt x="2045655" y="0"/>
                </a:lnTo>
                <a:lnTo>
                  <a:pt x="2045655" y="1496165"/>
                </a:lnTo>
                <a:lnTo>
                  <a:pt x="0" y="1496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2554998" y="1652171"/>
            <a:ext cx="10691788" cy="1094104"/>
          </a:xfrm>
          <a:prstGeom prst="rect">
            <a:avLst/>
          </a:prstGeom>
        </p:spPr>
        <p:txBody>
          <a:bodyPr lIns="0" tIns="0" rIns="0" bIns="0" rtlCol="0" anchor="t">
            <a:spAutoFit/>
          </a:bodyPr>
          <a:lstStyle/>
          <a:p>
            <a:pPr algn="l">
              <a:lnSpc>
                <a:spcPts val="8199"/>
              </a:lnSpc>
            </a:pPr>
            <a:r>
              <a:rPr lang="en-US" sz="8199">
                <a:solidFill>
                  <a:srgbClr val="000000"/>
                </a:solidFill>
                <a:latin typeface="More Sugar"/>
                <a:ea typeface="More Sugar"/>
                <a:cs typeface="More Sugar"/>
                <a:sym typeface="More Sugar"/>
              </a:rPr>
              <a:t>Meal times</a:t>
            </a:r>
          </a:p>
        </p:txBody>
      </p:sp>
      <p:sp>
        <p:nvSpPr>
          <p:cNvPr id="8" name="TextBox 8"/>
          <p:cNvSpPr txBox="1"/>
          <p:nvPr/>
        </p:nvSpPr>
        <p:spPr>
          <a:xfrm>
            <a:off x="2554998" y="2686776"/>
            <a:ext cx="13226984" cy="3750963"/>
          </a:xfrm>
          <a:prstGeom prst="rect">
            <a:avLst/>
          </a:prstGeom>
        </p:spPr>
        <p:txBody>
          <a:bodyPr lIns="0" tIns="0" rIns="0" bIns="0" rtlCol="0" anchor="t">
            <a:spAutoFit/>
          </a:bodyPr>
          <a:lstStyle/>
          <a:p>
            <a:pPr marL="647694" lvl="1" indent="-323847" algn="l">
              <a:lnSpc>
                <a:spcPts val="4199"/>
              </a:lnSpc>
              <a:buFont typeface="Arial"/>
              <a:buChar char="•"/>
            </a:pPr>
            <a:r>
              <a:rPr lang="en-US" sz="2999" dirty="0">
                <a:solidFill>
                  <a:srgbClr val="000000"/>
                </a:solidFill>
                <a:latin typeface="Poppins"/>
                <a:ea typeface="Poppins"/>
                <a:cs typeface="Poppins"/>
                <a:sym typeface="Poppins"/>
              </a:rPr>
              <a:t>Hands need to be washed on way to dining room </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Grace in lines outside dining hall</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Hands sanitized on way in</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Dining Hall is for sitting in NOT walking/running around</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Wait for seconds to be announced</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Plates scraped and rinsed then stacked for Duty Team</a:t>
            </a:r>
          </a:p>
          <a:p>
            <a:pPr marL="647694" lvl="1" indent="-323847" algn="l">
              <a:lnSpc>
                <a:spcPts val="4199"/>
              </a:lnSpc>
              <a:buFont typeface="Arial"/>
              <a:buChar char="•"/>
            </a:pPr>
            <a:r>
              <a:rPr lang="en-US" sz="2999" dirty="0">
                <a:solidFill>
                  <a:srgbClr val="000000"/>
                </a:solidFill>
                <a:latin typeface="Poppins"/>
                <a:ea typeface="Poppins"/>
                <a:cs typeface="Poppins"/>
                <a:sym typeface="Poppins"/>
              </a:rPr>
              <a:t>Role play what this looks like</a:t>
            </a:r>
          </a:p>
        </p:txBody>
      </p:sp>
      <p:sp>
        <p:nvSpPr>
          <p:cNvPr id="9" name="Freeform 9"/>
          <p:cNvSpPr/>
          <p:nvPr/>
        </p:nvSpPr>
        <p:spPr>
          <a:xfrm>
            <a:off x="-7652" y="0"/>
            <a:ext cx="2072704" cy="2046324"/>
          </a:xfrm>
          <a:custGeom>
            <a:avLst/>
            <a:gdLst/>
            <a:ahLst/>
            <a:cxnLst/>
            <a:rect l="l" t="t" r="r" b="b"/>
            <a:pathLst>
              <a:path w="2072704" h="2046324">
                <a:moveTo>
                  <a:pt x="0" y="0"/>
                </a:moveTo>
                <a:lnTo>
                  <a:pt x="2072704" y="0"/>
                </a:lnTo>
                <a:lnTo>
                  <a:pt x="2072704" y="2046324"/>
                </a:lnTo>
                <a:lnTo>
                  <a:pt x="0" y="204632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flipH="1">
            <a:off x="15978814" y="315333"/>
            <a:ext cx="2797282" cy="1730992"/>
          </a:xfrm>
          <a:custGeom>
            <a:avLst/>
            <a:gdLst/>
            <a:ahLst/>
            <a:cxnLst/>
            <a:rect l="l" t="t" r="r" b="b"/>
            <a:pathLst>
              <a:path w="2797282" h="1730992">
                <a:moveTo>
                  <a:pt x="2797282" y="0"/>
                </a:moveTo>
                <a:lnTo>
                  <a:pt x="0" y="0"/>
                </a:lnTo>
                <a:lnTo>
                  <a:pt x="0" y="1730991"/>
                </a:lnTo>
                <a:lnTo>
                  <a:pt x="2797282" y="1730991"/>
                </a:lnTo>
                <a:lnTo>
                  <a:pt x="279728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1449</Words>
  <Application>Microsoft Macintosh PowerPoint</Application>
  <PresentationFormat>Custom</PresentationFormat>
  <Paragraphs>118</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More Sugar</vt:lpstr>
      <vt:lpstr>Calibri</vt:lpstr>
      <vt:lpstr>Poppins Bold</vt:lpstr>
      <vt:lpstr>Arimo</vt:lpstr>
      <vt:lpstr>Arial</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LEADER TRAINING</dc:title>
  <cp:lastModifiedBy>Camp Columba</cp:lastModifiedBy>
  <cp:revision>9</cp:revision>
  <dcterms:created xsi:type="dcterms:W3CDTF">2006-08-16T00:00:00Z</dcterms:created>
  <dcterms:modified xsi:type="dcterms:W3CDTF">2026-08-20T23:15:29Z</dcterms:modified>
  <dc:identifier>DAGryWYKWaE</dc:identifier>
</cp:coreProperties>
</file>